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6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97" d="100"/>
          <a:sy n="97" d="100"/>
        </p:scale>
        <p:origin x="48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DDA51639-B2D6-4652-B8C3-1B4C224A7BAF}" type="datetimeFigureOut">
              <a:rPr lang="en-US" dirty="0"/>
              <a:t>2/11/2023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106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F5DD9-2C52-442D-92E2-8072C0C3D7CD}" type="datetimeFigureOut">
              <a:rPr lang="en-US" dirty="0"/>
              <a:t>2/11/2023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C44961B7-6B89-48AB-966F-622E2788EECC}" type="datetimeFigureOut">
              <a:rPr lang="en-US" dirty="0"/>
              <a:t>2/11/2023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53" y="521106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3D6FB-79CC-4683-A046-BBE785BA1BED}" type="datetimeFigureOut">
              <a:rPr lang="en-US" dirty="0"/>
              <a:t>2/11/2023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2B3E8-48F1-4B23-8498-D8A04A81EC9C}" type="datetimeFigureOut">
              <a:rPr lang="en-US" dirty="0"/>
              <a:t>2/11/2023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90D90-AA62-404D-A741-635B4370F9CB}" type="datetimeFigureOut">
              <a:rPr lang="en-US" dirty="0"/>
              <a:t>2/11/2023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002E4-6836-46D1-9DBB-3C27C0DD3A89}" type="datetimeFigureOut">
              <a:rPr lang="en-US" dirty="0"/>
              <a:t>2/11/2023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131DD-A141-4471-BCF9-C6073EDD7E20}" type="datetimeFigureOut">
              <a:rPr lang="en-US" dirty="0"/>
              <a:t>2/11/2023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3677" y="6223002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AB334A90-EB03-42F3-8859-2C2B2724C058}" type="datetimeFigureOut">
              <a:rPr lang="en-US" dirty="0"/>
              <a:t>2/11/2023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A6AA8-A04B-4104-9AE2-BD48D340E27F}" type="datetimeFigureOut">
              <a:rPr lang="en-US" dirty="0"/>
              <a:t>2/11/2023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0BF79-FAC6-4A96-8DE1-F7B82E2E1652}" type="datetimeFigureOut">
              <a:rPr lang="en-US" dirty="0"/>
              <a:t>2/11/2023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CBC48EC7-AF6A-48D3-8284-14BACBEBDD84}" type="datetimeFigureOut">
              <a:rPr lang="en-US" dirty="0"/>
              <a:t>2/11/2023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gXnvqGhlSrY" TargetMode="Externa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gXnvqGhlSrY?feature=oembed" TargetMode="Externa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70F356-34FE-4DD5-A5B0-4EA412EED19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/>
              <a:t>POESÍA BARROCA ESPAÑOLA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16BAD0B-B965-4AF5-8E0D-BBAF11EE087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905409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CF2B371-7006-4D72-8AF1-747ABFF88C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3657" y="1031965"/>
            <a:ext cx="11364686" cy="5329646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ES" sz="2400" dirty="0"/>
              <a:t>La poesía del siglo XVII continúa tratando asuntos heredados del Renacimiento y empleando sus moldes formales. Pero la visión del mundo característica de la época y las condiciones históricas. </a:t>
            </a:r>
            <a:r>
              <a:rPr lang="es-ES" sz="2400" b="1" dirty="0">
                <a:solidFill>
                  <a:schemeClr val="accent2">
                    <a:lumMod val="75000"/>
                  </a:schemeClr>
                </a:solidFill>
              </a:rPr>
              <a:t>Cambiarán el enfoque de los temas y la forma de utilizar las técnicas poéticas. </a:t>
            </a:r>
          </a:p>
          <a:p>
            <a:pPr marL="0" indent="0" algn="ctr">
              <a:buNone/>
            </a:pPr>
            <a:endParaRPr lang="es-ES" sz="2400" b="1" dirty="0">
              <a:solidFill>
                <a:schemeClr val="accent2">
                  <a:lumMod val="75000"/>
                </a:schemeClr>
              </a:solidFill>
            </a:endParaRPr>
          </a:p>
          <a:p>
            <a:pPr marL="0" indent="0" algn="ctr">
              <a:buNone/>
            </a:pPr>
            <a:endParaRPr lang="es-ES" sz="2400" b="1" dirty="0">
              <a:solidFill>
                <a:schemeClr val="accent2">
                  <a:lumMod val="75000"/>
                </a:schemeClr>
              </a:solidFill>
            </a:endParaRPr>
          </a:p>
          <a:p>
            <a:pPr marL="0" indent="0" algn="ctr">
              <a:buNone/>
            </a:pPr>
            <a:r>
              <a:rPr lang="es-ES" sz="2400" b="1" dirty="0"/>
              <a:t>POETAS MÁS IMPORTANTES: </a:t>
            </a:r>
          </a:p>
          <a:p>
            <a:pPr marL="0" indent="0" algn="ctr">
              <a:buNone/>
            </a:pPr>
            <a:r>
              <a:rPr lang="es-ES" sz="2400" b="1" dirty="0">
                <a:solidFill>
                  <a:schemeClr val="accent2">
                    <a:lumMod val="50000"/>
                  </a:schemeClr>
                </a:solidFill>
              </a:rPr>
              <a:t>Francisco de Quevedo</a:t>
            </a:r>
          </a:p>
          <a:p>
            <a:pPr marL="0" indent="0" algn="ctr">
              <a:buNone/>
            </a:pPr>
            <a:r>
              <a:rPr lang="es-ES" sz="2400" b="1" dirty="0">
                <a:solidFill>
                  <a:schemeClr val="accent2">
                    <a:lumMod val="50000"/>
                  </a:schemeClr>
                </a:solidFill>
              </a:rPr>
              <a:t>Luis de Góngora</a:t>
            </a:r>
          </a:p>
          <a:p>
            <a:pPr marL="0" indent="0" algn="ctr">
              <a:buNone/>
            </a:pPr>
            <a:r>
              <a:rPr lang="es-ES" sz="2400" b="1" dirty="0">
                <a:solidFill>
                  <a:schemeClr val="accent2">
                    <a:lumMod val="50000"/>
                  </a:schemeClr>
                </a:solidFill>
              </a:rPr>
              <a:t>Lope de Vega</a:t>
            </a:r>
          </a:p>
        </p:txBody>
      </p:sp>
    </p:spTree>
    <p:extLst>
      <p:ext uri="{BB962C8B-B14F-4D97-AF65-F5344CB8AC3E}">
        <p14:creationId xmlns:p14="http://schemas.microsoft.com/office/powerpoint/2010/main" val="14743386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E7BC4D6-9E51-4111-BB0D-8F88BFDFC5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b="1" dirty="0">
                <a:solidFill>
                  <a:schemeClr val="accent2">
                    <a:lumMod val="75000"/>
                  </a:schemeClr>
                </a:solidFill>
              </a:rPr>
              <a:t>Temas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1676C8F-964E-4650-91FD-0BD55601E1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2014194"/>
            <a:ext cx="10058400" cy="4020846"/>
          </a:xfrm>
        </p:spPr>
        <p:txBody>
          <a:bodyPr/>
          <a:lstStyle/>
          <a:p>
            <a:endParaRPr lang="es-ES" dirty="0"/>
          </a:p>
          <a:p>
            <a:r>
              <a:rPr lang="es-ES" sz="2400" b="1" dirty="0">
                <a:solidFill>
                  <a:schemeClr val="accent2">
                    <a:lumMod val="75000"/>
                  </a:schemeClr>
                </a:solidFill>
              </a:rPr>
              <a:t>El desengaño: </a:t>
            </a:r>
            <a:r>
              <a:rPr lang="es-ES" sz="2400" dirty="0"/>
              <a:t>El mundo es como un teatro. Visión pesimista de la vida humana. Poesía metafísica y religiosa. Burla y  satírica.</a:t>
            </a:r>
          </a:p>
          <a:p>
            <a:endParaRPr lang="es-ES" sz="2400" dirty="0"/>
          </a:p>
          <a:p>
            <a:r>
              <a:rPr lang="es-ES" sz="2400" b="1" dirty="0">
                <a:solidFill>
                  <a:schemeClr val="accent2">
                    <a:lumMod val="75000"/>
                  </a:schemeClr>
                </a:solidFill>
              </a:rPr>
              <a:t>La muerte: </a:t>
            </a:r>
            <a:r>
              <a:rPr lang="es-ES" sz="2400" dirty="0"/>
              <a:t>acompaña siempre al hombre en su existencia. </a:t>
            </a:r>
          </a:p>
          <a:p>
            <a:pPr marL="0" indent="0">
              <a:buNone/>
            </a:pPr>
            <a:r>
              <a:rPr lang="es-ES" sz="2400" dirty="0"/>
              <a:t>	</a:t>
            </a:r>
            <a:r>
              <a:rPr lang="es-ES" sz="2400" b="1" dirty="0"/>
              <a:t>TEMPUS FUGIT – CARPE DIEM – MEMENTO MORI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150413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EEA7A50-4A53-44DC-9291-9D0FBBEC5B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352697"/>
            <a:ext cx="10058400" cy="1371600"/>
          </a:xfrm>
        </p:spPr>
        <p:txBody>
          <a:bodyPr>
            <a:normAutofit/>
          </a:bodyPr>
          <a:lstStyle/>
          <a:p>
            <a:pPr algn="ctr"/>
            <a:r>
              <a:rPr lang="es-ES" sz="4400" b="1" dirty="0">
                <a:solidFill>
                  <a:schemeClr val="accent2">
                    <a:lumMod val="75000"/>
                  </a:schemeClr>
                </a:solidFill>
              </a:rPr>
              <a:t>Clasificación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39F0827-EC86-4452-96C0-59609C4630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1541417"/>
            <a:ext cx="10058400" cy="4493623"/>
          </a:xfrm>
        </p:spPr>
        <p:txBody>
          <a:bodyPr>
            <a:normAutofit/>
          </a:bodyPr>
          <a:lstStyle/>
          <a:p>
            <a:endParaRPr lang="es-ES" sz="2000" b="1" dirty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es-ES" sz="2000" b="1" dirty="0">
                <a:solidFill>
                  <a:schemeClr val="accent2">
                    <a:lumMod val="75000"/>
                  </a:schemeClr>
                </a:solidFill>
              </a:rPr>
              <a:t>Poesía filosófica y moral: </a:t>
            </a:r>
            <a:r>
              <a:rPr lang="es-ES" sz="2000" dirty="0"/>
              <a:t>Realidad, apariencias, desengaño, fugacidad de la vida, muerte…</a:t>
            </a:r>
            <a:endParaRPr lang="es-ES" sz="2000" b="1" dirty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es-ES" sz="2000" b="1" dirty="0">
                <a:solidFill>
                  <a:schemeClr val="accent2">
                    <a:lumMod val="75000"/>
                  </a:schemeClr>
                </a:solidFill>
              </a:rPr>
              <a:t>Poesía religiosa: </a:t>
            </a:r>
            <a:r>
              <a:rPr lang="es-ES" sz="2000" dirty="0"/>
              <a:t>Imposible alcanzar la felicidad en este mundo. El amor a Dios, el arrepentimiento, la devoción íntima…</a:t>
            </a:r>
            <a:endParaRPr lang="es-ES" sz="2000" b="1" dirty="0"/>
          </a:p>
          <a:p>
            <a:r>
              <a:rPr lang="es-ES" sz="2000" b="1" dirty="0">
                <a:solidFill>
                  <a:schemeClr val="accent2">
                    <a:lumMod val="75000"/>
                  </a:schemeClr>
                </a:solidFill>
              </a:rPr>
              <a:t>Poesía amorosa: </a:t>
            </a:r>
            <a:r>
              <a:rPr lang="es-ES" sz="2000" dirty="0"/>
              <a:t>Petrarquismo. Sentimientos en el amante, obsesión por el paso del tiempo. El amor más allá de la muerte.</a:t>
            </a:r>
          </a:p>
          <a:p>
            <a:r>
              <a:rPr lang="es-ES" sz="2000" b="1" dirty="0">
                <a:solidFill>
                  <a:schemeClr val="accent2">
                    <a:lumMod val="75000"/>
                  </a:schemeClr>
                </a:solidFill>
              </a:rPr>
              <a:t>Poesía satírica y burlesca: </a:t>
            </a:r>
            <a:r>
              <a:rPr lang="es-ES" sz="2000" dirty="0"/>
              <a:t>De forma crítica y alegre enfoca lo que acontece en torno a costumbres, oficios, tipos humanos, personajes concretos y valores. “Pullas literarias”.</a:t>
            </a:r>
            <a:endParaRPr lang="es-ES" sz="2000" b="1" dirty="0"/>
          </a:p>
          <a:p>
            <a:r>
              <a:rPr lang="es-ES" sz="2000" b="1" dirty="0">
                <a:solidFill>
                  <a:schemeClr val="accent2">
                    <a:lumMod val="75000"/>
                  </a:schemeClr>
                </a:solidFill>
              </a:rPr>
              <a:t>Poesía de circunstancias: </a:t>
            </a:r>
            <a:r>
              <a:rPr lang="es-ES" sz="2000" dirty="0"/>
              <a:t>Ligada a algún acontecimiento concreto. </a:t>
            </a:r>
            <a:endParaRPr lang="es-ES" sz="2000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34876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59CD006-7C9E-4897-97FD-AA53D09C96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137159"/>
            <a:ext cx="10058400" cy="1371600"/>
          </a:xfrm>
        </p:spPr>
        <p:txBody>
          <a:bodyPr/>
          <a:lstStyle/>
          <a:p>
            <a:pPr algn="ctr"/>
            <a:r>
              <a:rPr lang="es-ES" b="1" dirty="0">
                <a:solidFill>
                  <a:schemeClr val="accent2">
                    <a:lumMod val="75000"/>
                  </a:schemeClr>
                </a:solidFill>
              </a:rPr>
              <a:t>Características formales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FB8FE17-720C-49B3-85FC-4DDD74384F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1711235"/>
            <a:ext cx="10210800" cy="4323806"/>
          </a:xfrm>
        </p:spPr>
        <p:txBody>
          <a:bodyPr numCol="2">
            <a:normAutofit/>
          </a:bodyPr>
          <a:lstStyle/>
          <a:p>
            <a:pPr marL="548640" lvl="2" indent="0">
              <a:buNone/>
            </a:pPr>
            <a:r>
              <a:rPr lang="es-ES" sz="2400" b="1" dirty="0">
                <a:solidFill>
                  <a:schemeClr val="accent2">
                    <a:lumMod val="75000"/>
                  </a:schemeClr>
                </a:solidFill>
              </a:rPr>
              <a:t>Moldes estróficos:</a:t>
            </a:r>
          </a:p>
          <a:p>
            <a:pPr lvl="2"/>
            <a:r>
              <a:rPr lang="es-ES" sz="2400" dirty="0"/>
              <a:t>Silva </a:t>
            </a:r>
          </a:p>
          <a:p>
            <a:pPr lvl="2"/>
            <a:r>
              <a:rPr lang="es-ES" sz="2400" dirty="0"/>
              <a:t>Soneto</a:t>
            </a:r>
          </a:p>
          <a:p>
            <a:pPr lvl="2"/>
            <a:r>
              <a:rPr lang="es-ES" sz="2400" dirty="0"/>
              <a:t>Letrillas</a:t>
            </a:r>
          </a:p>
          <a:p>
            <a:pPr lvl="2"/>
            <a:r>
              <a:rPr lang="es-ES" sz="2400" dirty="0"/>
              <a:t>Romances</a:t>
            </a:r>
          </a:p>
          <a:p>
            <a:pPr marL="0" indent="0">
              <a:buNone/>
            </a:pPr>
            <a:endParaRPr lang="es-ES" sz="2400" dirty="0"/>
          </a:p>
          <a:p>
            <a:pPr marL="0" indent="0">
              <a:buNone/>
            </a:pPr>
            <a:endParaRPr lang="es-ES" sz="2400" dirty="0"/>
          </a:p>
          <a:p>
            <a:pPr marL="0" indent="0">
              <a:buNone/>
            </a:pPr>
            <a:endParaRPr lang="es-ES" sz="2400" dirty="0"/>
          </a:p>
          <a:p>
            <a:pPr marL="0" indent="0">
              <a:buNone/>
            </a:pPr>
            <a:endParaRPr lang="es-ES" sz="2400" dirty="0"/>
          </a:p>
          <a:p>
            <a:pPr marL="0" indent="0">
              <a:buNone/>
            </a:pPr>
            <a:r>
              <a:rPr lang="es-ES" sz="2400" b="1" dirty="0">
                <a:solidFill>
                  <a:schemeClr val="accent2">
                    <a:lumMod val="75000"/>
                  </a:schemeClr>
                </a:solidFill>
              </a:rPr>
              <a:t>Recursos literarios:</a:t>
            </a:r>
          </a:p>
          <a:p>
            <a:r>
              <a:rPr lang="es-ES" sz="2400" dirty="0"/>
              <a:t>Antítesis</a:t>
            </a:r>
          </a:p>
          <a:p>
            <a:r>
              <a:rPr lang="es-ES" sz="2400" dirty="0" err="1"/>
              <a:t>Oxímorones</a:t>
            </a:r>
            <a:endParaRPr lang="es-ES" sz="2400" dirty="0"/>
          </a:p>
          <a:p>
            <a:r>
              <a:rPr lang="es-ES" sz="2400" dirty="0"/>
              <a:t>Paradojas</a:t>
            </a:r>
          </a:p>
          <a:p>
            <a:r>
              <a:rPr lang="es-ES" sz="2400" dirty="0"/>
              <a:t>Cultismos</a:t>
            </a:r>
          </a:p>
          <a:p>
            <a:r>
              <a:rPr lang="es-ES" sz="2400" dirty="0"/>
              <a:t>Hipérboles</a:t>
            </a:r>
          </a:p>
          <a:p>
            <a:r>
              <a:rPr lang="es-ES" sz="2400" dirty="0"/>
              <a:t>Metáforas</a:t>
            </a:r>
          </a:p>
          <a:p>
            <a:r>
              <a:rPr lang="es-ES" sz="2400" dirty="0"/>
              <a:t>Paralelismos</a:t>
            </a:r>
          </a:p>
        </p:txBody>
      </p:sp>
    </p:spTree>
    <p:extLst>
      <p:ext uri="{BB962C8B-B14F-4D97-AF65-F5344CB8AC3E}">
        <p14:creationId xmlns:p14="http://schemas.microsoft.com/office/powerpoint/2010/main" val="40730762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3232AF2-648F-4D61-AA6E-B759DB541D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/>
              <a:t>Concepciones literarias o estilos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F827811-9EE7-454D-84EC-F229EB077F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7017" y="2014194"/>
            <a:ext cx="10498183" cy="420121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ES" sz="3600" b="1" dirty="0">
                <a:solidFill>
                  <a:schemeClr val="accent2">
                    <a:lumMod val="75000"/>
                  </a:schemeClr>
                </a:solidFill>
              </a:rPr>
              <a:t>CULTERANISMO: </a:t>
            </a:r>
          </a:p>
          <a:p>
            <a:pPr marL="0" indent="0" algn="ctr">
              <a:buNone/>
            </a:pPr>
            <a:r>
              <a:rPr lang="es-ES" sz="3600" dirty="0"/>
              <a:t>Elaboración formal y brillantez.</a:t>
            </a:r>
          </a:p>
          <a:p>
            <a:pPr marL="0" indent="0" algn="ctr">
              <a:buNone/>
            </a:pPr>
            <a:r>
              <a:rPr lang="es-ES" sz="3600" b="1" dirty="0">
                <a:solidFill>
                  <a:schemeClr val="accent2">
                    <a:lumMod val="75000"/>
                  </a:schemeClr>
                </a:solidFill>
              </a:rPr>
              <a:t>CONCEPTISMO:</a:t>
            </a:r>
            <a:r>
              <a:rPr lang="es-ES" sz="3600" dirty="0"/>
              <a:t> </a:t>
            </a:r>
          </a:p>
          <a:p>
            <a:pPr marL="0" indent="0" algn="ctr">
              <a:buNone/>
            </a:pPr>
            <a:r>
              <a:rPr lang="es-ES" sz="3600" dirty="0"/>
              <a:t>La idea de concepto. </a:t>
            </a:r>
          </a:p>
          <a:p>
            <a:pPr marL="0" indent="0" algn="ctr">
              <a:buNone/>
            </a:pPr>
            <a:endParaRPr lang="es-ES" sz="3600" dirty="0"/>
          </a:p>
        </p:txBody>
      </p:sp>
    </p:spTree>
    <p:extLst>
      <p:ext uri="{BB962C8B-B14F-4D97-AF65-F5344CB8AC3E}">
        <p14:creationId xmlns:p14="http://schemas.microsoft.com/office/powerpoint/2010/main" val="16858198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3BB8C10-179B-4186-85E8-3A75B09A0D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sz="4800" b="1" dirty="0">
                <a:solidFill>
                  <a:schemeClr val="accent2">
                    <a:lumMod val="75000"/>
                  </a:schemeClr>
                </a:solidFill>
              </a:rPr>
              <a:t>Poesía barroca</a:t>
            </a:r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956AA8B-770E-4E02-8628-F39DB2282A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endParaRPr lang="es-ES" dirty="0"/>
          </a:p>
          <a:p>
            <a:pPr marL="0" indent="0" algn="ctr">
              <a:buNone/>
            </a:pPr>
            <a:r>
              <a:rPr lang="es-ES" sz="2400" b="1" dirty="0">
                <a:solidFill>
                  <a:schemeClr val="accent2">
                    <a:lumMod val="75000"/>
                  </a:schemeClr>
                </a:solidFill>
              </a:rPr>
              <a:t>	</a:t>
            </a:r>
          </a:p>
          <a:p>
            <a:pPr marL="0" indent="0" algn="ctr">
              <a:buNone/>
            </a:pPr>
            <a:endParaRPr lang="es-ES" dirty="0"/>
          </a:p>
          <a:p>
            <a:pPr marL="0" indent="0" algn="ctr">
              <a:buNone/>
            </a:pPr>
            <a:endParaRPr lang="es-ES" dirty="0"/>
          </a:p>
          <a:p>
            <a:pPr marL="0" indent="0" algn="ctr">
              <a:buNone/>
            </a:pPr>
            <a:endParaRPr lang="es-ES" dirty="0"/>
          </a:p>
          <a:p>
            <a:pPr marL="0" indent="0" algn="ctr">
              <a:buNone/>
            </a:pPr>
            <a:endParaRPr lang="es-ES" dirty="0"/>
          </a:p>
          <a:p>
            <a:pPr marL="0" indent="0" algn="ctr">
              <a:buNone/>
            </a:pPr>
            <a:endParaRPr lang="es-ES" dirty="0"/>
          </a:p>
          <a:p>
            <a:pPr marL="0" indent="0" algn="ctr">
              <a:buNone/>
            </a:pPr>
            <a:r>
              <a:rPr lang="es-ES" sz="2000" b="1" dirty="0">
                <a:hlinkClick r:id="rId3"/>
              </a:rPr>
              <a:t>https://youtu.be/gXnvqGhlSrY</a:t>
            </a:r>
            <a:endParaRPr lang="es-ES" sz="2000" b="1" dirty="0"/>
          </a:p>
          <a:p>
            <a:pPr marL="0" indent="0" algn="ctr">
              <a:buNone/>
            </a:pPr>
            <a:endParaRPr lang="es-ES" dirty="0"/>
          </a:p>
          <a:p>
            <a:pPr marL="0" indent="0" algn="ctr">
              <a:buNone/>
            </a:pPr>
            <a:r>
              <a:rPr lang="en-US" dirty="0"/>
              <a:t> (Colegio San Gabriel Flipped School)</a:t>
            </a:r>
          </a:p>
        </p:txBody>
      </p:sp>
      <p:pic>
        <p:nvPicPr>
          <p:cNvPr id="4" name="Elementos multimedia en línea 3" title="POESIA BARROCA ESPAÑOLA.  Colegio San Gabriel Flipped School">
            <a:hlinkClick r:id="" action="ppaction://media"/>
            <a:extLst>
              <a:ext uri="{FF2B5EF4-FFF2-40B4-BE49-F238E27FC236}">
                <a16:creationId xmlns:a16="http://schemas.microsoft.com/office/drawing/2014/main" id="{519734EF-1A62-E45F-95EF-609B5EF602D6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4088400" y="2103120"/>
            <a:ext cx="4015200" cy="2268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3143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">
  <a:themeElements>
    <a:clrScheme name="Amarillo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FFCA08"/>
      </a:accent1>
      <a:accent2>
        <a:srgbClr val="F8931D"/>
      </a:accent2>
      <a:accent3>
        <a:srgbClr val="CE8D3E"/>
      </a:accent3>
      <a:accent4>
        <a:srgbClr val="EC7016"/>
      </a:accent4>
      <a:accent5>
        <a:srgbClr val="E64823"/>
      </a:accent5>
      <a:accent6>
        <a:srgbClr val="9C6A6A"/>
      </a:accent6>
      <a:hlink>
        <a:srgbClr val="2998E3"/>
      </a:hlink>
      <a:folHlink>
        <a:srgbClr val="7F723D"/>
      </a:folHlink>
    </a:clrScheme>
    <a:fontScheme name="Savon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274</Words>
  <Application>Microsoft Office PowerPoint</Application>
  <PresentationFormat>Panorámica</PresentationFormat>
  <Paragraphs>55</Paragraphs>
  <Slides>7</Slides>
  <Notes>0</Notes>
  <HiddenSlides>0</HiddenSlides>
  <MMClips>1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0" baseType="lpstr">
      <vt:lpstr>Century Gothic</vt:lpstr>
      <vt:lpstr>Garamond</vt:lpstr>
      <vt:lpstr>Savon</vt:lpstr>
      <vt:lpstr>POESÍA BARROCA ESPAÑOLA</vt:lpstr>
      <vt:lpstr>Presentación de PowerPoint</vt:lpstr>
      <vt:lpstr>Temas</vt:lpstr>
      <vt:lpstr>Clasificación</vt:lpstr>
      <vt:lpstr>Características formales</vt:lpstr>
      <vt:lpstr>Concepciones literarias o estilos</vt:lpstr>
      <vt:lpstr>Poesía barroca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POESÍA BARROCA ESPAÑOLA</dc:title>
  <dc:creator>María Doménech Ballester</dc:creator>
  <cp:lastModifiedBy>SANTIAGO JOSÉ DE TARANCO CARVAJAL</cp:lastModifiedBy>
  <cp:revision>3</cp:revision>
  <dcterms:created xsi:type="dcterms:W3CDTF">2019-01-27T18:24:05Z</dcterms:created>
  <dcterms:modified xsi:type="dcterms:W3CDTF">2023-02-11T08:35:06Z</dcterms:modified>
</cp:coreProperties>
</file>