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2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C28E5-4981-4ED0-AF09-DEAEB2FDE3B1}" type="datetimeFigureOut">
              <a:rPr lang="es-ES" smtClean="0"/>
              <a:t>16/04/2018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C2F01-4F87-404C-9200-1E412D6FCA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76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9BBB7318-BA93-4F4A-840F-ED62C394E3ED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217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B40C-5AD3-4270-8041-5E6587EE3358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6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022CCE8-4F19-4629-BD9E-4B4A7A0BA091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50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94505-EC52-47B8-BD36-7C4D4BCB9014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8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14E4-FC67-49E6-BA92-9EAB8725FD49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E1542-14C4-4634-A030-BC2F16C5F009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0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3A5E9-450C-4ECB-89F6-F7A11B0A1A86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89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633F-2E20-4EC4-8EC6-9D6E52791936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956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1491F27-CC15-4003-9DCC-B0FA9DB132F0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456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D2753-FD9D-4F78-838C-62BADE818F4B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764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B0CF6-1281-472D-A2AB-C0849628E840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88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9ADA1BF-AB41-4171-AEE8-A0F3BC93BE36}" type="datetime1">
              <a:rPr lang="en-US" smtClean="0"/>
              <a:t>4/16/2018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912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ofrelink.com/LYE/lecturas-recomendadas/maraton" TargetMode="External"/><Relationship Id="rId2" Type="http://schemas.openxmlformats.org/officeDocument/2006/relationships/hyperlink" Target="http://goofrelink.com/LYE/lecturas-recomendadas/march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A79BE-15AD-4729-BEBE-49BF9E7286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Novela española</a:t>
            </a:r>
            <a:br>
              <a:rPr lang="es-ES" dirty="0"/>
            </a:br>
            <a:r>
              <a:rPr lang="es-ES" sz="3600" dirty="0"/>
              <a:t>SIGLO xx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AB1E88-3763-4F74-919F-29DBFF1946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María Doménech Ballester</a:t>
            </a:r>
          </a:p>
          <a:p>
            <a:r>
              <a:rPr lang="es-ES" dirty="0"/>
              <a:t>Parque – Colegio Santa Ana</a:t>
            </a:r>
          </a:p>
        </p:txBody>
      </p:sp>
    </p:spTree>
    <p:extLst>
      <p:ext uri="{BB962C8B-B14F-4D97-AF65-F5344CB8AC3E}">
        <p14:creationId xmlns:p14="http://schemas.microsoft.com/office/powerpoint/2010/main" val="378298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CE4DC00-5E49-42F4-B341-44AAE327560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11724043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Imagen 8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909A471-36F1-440F-95F5-AA49354DFA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81" r="-2" b="24861"/>
          <a:stretch/>
        </p:blipFill>
        <p:spPr>
          <a:xfrm>
            <a:off x="7845122" y="4283304"/>
            <a:ext cx="4058758" cy="2133981"/>
          </a:xfrm>
          <a:prstGeom prst="rect">
            <a:avLst/>
          </a:prstGeom>
        </p:spPr>
      </p:pic>
      <p:pic>
        <p:nvPicPr>
          <p:cNvPr id="5" name="Imagen 4" descr="Imagen que contiene automóvil, carretera, exterior, cielo&#10;&#10;Descripción generada con confianza muy alta">
            <a:extLst>
              <a:ext uri="{FF2B5EF4-FFF2-40B4-BE49-F238E27FC236}">
                <a16:creationId xmlns:a16="http://schemas.microsoft.com/office/drawing/2014/main" id="{98195A82-56F9-4541-AB28-01A754095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197"/>
          <a:stretch/>
        </p:blipFill>
        <p:spPr>
          <a:xfrm>
            <a:off x="7845122" y="2070700"/>
            <a:ext cx="4058758" cy="2045209"/>
          </a:xfrm>
          <a:prstGeom prst="rect">
            <a:avLst/>
          </a:prstGeom>
        </p:spPr>
      </p:pic>
      <p:pic>
        <p:nvPicPr>
          <p:cNvPr id="7" name="Imagen 6" descr="Imagen que contiene persona, foto, edificio, exterior&#10;&#10;Descripción generada con confianza muy alta">
            <a:extLst>
              <a:ext uri="{FF2B5EF4-FFF2-40B4-BE49-F238E27FC236}">
                <a16:creationId xmlns:a16="http://schemas.microsoft.com/office/drawing/2014/main" id="{CE9A7999-7E2B-40EE-A8CB-42E429EBB7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27555"/>
          <a:stretch/>
        </p:blipFill>
        <p:spPr>
          <a:xfrm>
            <a:off x="407963" y="320804"/>
            <a:ext cx="3352668" cy="169412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A15196-CD64-4D19-BBB3-D1389B40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861" y="295776"/>
            <a:ext cx="7174522" cy="174418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b="1" dirty="0">
                <a:solidFill>
                  <a:srgbClr val="C00000"/>
                </a:solidFill>
              </a:rPr>
              <a:t>Novela de posguerra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0E53F-2F4D-4AEC-8AC2-9B224A7C7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11" y="2148047"/>
            <a:ext cx="7267845" cy="4270514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Fin de la Guerra civil (1936 – 1939)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Dictadura de Franco (1935 – 1975)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/>
              <a:t>Segunda guerra mundial (1939 – 1945):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España aislada a nivel económico, diplomática y cultural,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dirty="0"/>
              <a:t>al ser derrotados sus aliados (Mussolini y Hitler).</a:t>
            </a:r>
            <a:endParaRPr lang="es-ES" dirty="0"/>
          </a:p>
          <a:p>
            <a:pPr>
              <a:lnSpc>
                <a:spcPct val="90000"/>
              </a:lnSpc>
            </a:pPr>
            <a:r>
              <a:rPr lang="es-ES" dirty="0"/>
              <a:t>Los sesenta: crecimiento económico y transformaciones sociales. Cambio de mentalidades.</a:t>
            </a:r>
          </a:p>
          <a:p>
            <a:pPr>
              <a:lnSpc>
                <a:spcPct val="90000"/>
              </a:lnSpc>
            </a:pPr>
            <a:r>
              <a:rPr lang="es-ES" dirty="0"/>
              <a:t>Últimos años del franquismo: aumento de luchas sociales.</a:t>
            </a:r>
          </a:p>
          <a:p>
            <a:pPr>
              <a:lnSpc>
                <a:spcPct val="90000"/>
              </a:lnSpc>
            </a:pPr>
            <a:r>
              <a:rPr lang="es-ES" dirty="0"/>
              <a:t>Declive del régimen.</a:t>
            </a:r>
          </a:p>
          <a:p>
            <a:pPr>
              <a:lnSpc>
                <a:spcPct val="90000"/>
              </a:lnSpc>
            </a:pPr>
            <a:r>
              <a:rPr lang="es-ES" dirty="0"/>
              <a:t>Crisis económica mundial desde 1973.</a:t>
            </a:r>
          </a:p>
          <a:p>
            <a:pPr>
              <a:lnSpc>
                <a:spcPct val="90000"/>
              </a:lnSpc>
            </a:pPr>
            <a:r>
              <a:rPr lang="es-ES" dirty="0"/>
              <a:t>1975: muerte del general Franco.</a:t>
            </a:r>
          </a:p>
          <a:p>
            <a:pPr>
              <a:lnSpc>
                <a:spcPct val="90000"/>
              </a:lnSpc>
            </a:pPr>
            <a:r>
              <a:rPr lang="es-ES" dirty="0"/>
              <a:t>Juan Carlos I, rey de España.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Página 204 (pregunta 1)</a:t>
            </a:r>
          </a:p>
          <a:p>
            <a:pPr>
              <a:lnSpc>
                <a:spcPct val="90000"/>
              </a:lnSpc>
            </a:pPr>
            <a:endParaRPr lang="es-ES" sz="14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430AA8-CC8E-4B49-AC0E-E8FA6838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7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3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7BC141-D8DC-49B2-84BA-3CEF77809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327" y="56925"/>
            <a:ext cx="1883821" cy="3108306"/>
          </a:xfrm>
          <a:prstGeom prst="rect">
            <a:avLst/>
          </a:prstGeom>
        </p:spPr>
      </p:pic>
      <p:pic>
        <p:nvPicPr>
          <p:cNvPr id="5" name="Imagen 4" descr="Imagen que contiene texto, persona, personas, mesa&#10;&#10;Descripción generada con confianza muy alta">
            <a:extLst>
              <a:ext uri="{FF2B5EF4-FFF2-40B4-BE49-F238E27FC236}">
                <a16:creationId xmlns:a16="http://schemas.microsoft.com/office/drawing/2014/main" id="{76002C0A-8624-4CE2-ADF0-A552BCE05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991" y="3593395"/>
            <a:ext cx="1757430" cy="28460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C2DE12F-A48D-4325-8031-61468BEB7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4991" y="815925"/>
            <a:ext cx="1739265" cy="2645269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974007-0C34-4B2B-84F3-9F232FAA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72" y="237744"/>
            <a:ext cx="7862453" cy="6201693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C00000"/>
                </a:solidFill>
              </a:rPr>
              <a:t>NOVELA DEL EXILIO: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Apoyo a la República y crítica al régimen franquista.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Temas: libertad, Guerra civil y dictadura.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Max </a:t>
            </a:r>
            <a:r>
              <a:rPr lang="es-ES" sz="2000" dirty="0" err="1"/>
              <a:t>Aub</a:t>
            </a:r>
            <a:r>
              <a:rPr lang="es-ES" sz="2000" dirty="0"/>
              <a:t>, Rosa Chacel, Francisco Ayala y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Ramón J. </a:t>
            </a:r>
            <a:r>
              <a:rPr lang="es-ES" sz="2000" dirty="0" err="1"/>
              <a:t>Sénder</a:t>
            </a:r>
            <a:r>
              <a:rPr lang="es-ES" sz="2000" dirty="0"/>
              <a:t>, </a:t>
            </a:r>
            <a:r>
              <a:rPr lang="es-ES" sz="2000" i="1" dirty="0"/>
              <a:t>Réquiem por un campesino español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b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b="1" dirty="0">
                <a:solidFill>
                  <a:srgbClr val="C00000"/>
                </a:solidFill>
              </a:rPr>
              <a:t>NOVELA SOCIAL AÑOS 50: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Se centra en conflictos sociales y denuncia de la injusticia.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Rasgos: técnicas realistas, enfoque objetivo de los hechos, desinterés por el análisis psicológico, personaje colectivo, concentración temporal y espacial de los hechos, sencillez y claridad del lenguaje, habla coloquial.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Miguel Delibes, </a:t>
            </a:r>
            <a:r>
              <a:rPr lang="es-ES" sz="2000" i="1" dirty="0"/>
              <a:t>Las ratas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Carmen Martín Gaite, </a:t>
            </a:r>
            <a:r>
              <a:rPr lang="es-ES" sz="2000" i="1" dirty="0"/>
              <a:t>Entre visillos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Camilo José Cela</a:t>
            </a:r>
            <a:r>
              <a:rPr lang="es-ES" sz="2000" i="1" dirty="0"/>
              <a:t>, La colmena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2000" dirty="0"/>
              <a:t>Rafael Sánchez Ferlosio, </a:t>
            </a:r>
            <a:r>
              <a:rPr lang="es-ES" sz="2000" i="1" dirty="0"/>
              <a:t>El </a:t>
            </a:r>
            <a:r>
              <a:rPr lang="es-ES" sz="2000" i="1" dirty="0" err="1"/>
              <a:t>jarama</a:t>
            </a:r>
            <a:endParaRPr lang="es-ES" sz="2000" i="1" dirty="0"/>
          </a:p>
          <a:p>
            <a:pPr marL="0" indent="0" algn="r">
              <a:lnSpc>
                <a:spcPct val="90000"/>
              </a:lnSpc>
              <a:buNone/>
            </a:pPr>
            <a:r>
              <a:rPr lang="es-ES" sz="2000" b="1" dirty="0" err="1">
                <a:solidFill>
                  <a:srgbClr val="C00000"/>
                </a:solidFill>
              </a:rPr>
              <a:t>Pág</a:t>
            </a:r>
            <a:r>
              <a:rPr lang="es-ES" sz="2000" b="1" dirty="0">
                <a:solidFill>
                  <a:srgbClr val="C00000"/>
                </a:solidFill>
              </a:rPr>
              <a:t> 212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16C74CD-57EE-46E0-8E86-6449C994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9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7">
            <a:extLst>
              <a:ext uri="{FF2B5EF4-FFF2-40B4-BE49-F238E27FC236}">
                <a16:creationId xmlns:a16="http://schemas.microsoft.com/office/drawing/2014/main" id="{8751C0E9-4187-482F-9E57-6F626A9C4D0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 descr="Imagen que contiene foto&#10;&#10;Descripción generada con confianza alta">
            <a:extLst>
              <a:ext uri="{FF2B5EF4-FFF2-40B4-BE49-F238E27FC236}">
                <a16:creationId xmlns:a16="http://schemas.microsoft.com/office/drawing/2014/main" id="{84B39743-3030-4AF7-9F99-E9C8F57AF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35" y="233264"/>
            <a:ext cx="2535046" cy="3755625"/>
          </a:xfrm>
          <a:prstGeom prst="rect">
            <a:avLst/>
          </a:prstGeom>
        </p:spPr>
      </p:pic>
      <p:pic>
        <p:nvPicPr>
          <p:cNvPr id="11" name="Imagen 10" descr="Imagen que contiene texto, libro&#10;&#10;Descripción generada con confianza muy alta">
            <a:extLst>
              <a:ext uri="{FF2B5EF4-FFF2-40B4-BE49-F238E27FC236}">
                <a16:creationId xmlns:a16="http://schemas.microsoft.com/office/drawing/2014/main" id="{BC960205-9B3D-4A63-8B89-A41D0A765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034" y="2874858"/>
            <a:ext cx="2335088" cy="3749878"/>
          </a:xfrm>
          <a:prstGeom prst="rect">
            <a:avLst/>
          </a:prstGeom>
        </p:spPr>
      </p:pic>
      <p:sp>
        <p:nvSpPr>
          <p:cNvPr id="33" name="Rectangle 19">
            <a:extLst>
              <a:ext uri="{FF2B5EF4-FFF2-40B4-BE49-F238E27FC236}">
                <a16:creationId xmlns:a16="http://schemas.microsoft.com/office/drawing/2014/main" id="{A5D494F4-DB8B-4D3D-A107-4E84A0B74C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2243" y="239052"/>
            <a:ext cx="2722671" cy="24749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FC58BE-64BA-44F6-B62D-AA29B1BF6A8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264" y="4154694"/>
            <a:ext cx="3324388" cy="247004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39DAC6-3FC6-4004-8CB3-3E1D5CEE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2715" y="373487"/>
            <a:ext cx="5146021" cy="61432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900" b="1" dirty="0">
                <a:solidFill>
                  <a:srgbClr val="C00000"/>
                </a:solidFill>
              </a:rPr>
              <a:t>NOVELA EXPERIMENTAL AÑOS 60</a:t>
            </a:r>
          </a:p>
          <a:p>
            <a:pPr marL="0" indent="0" algn="ctr">
              <a:lnSpc>
                <a:spcPct val="90000"/>
              </a:lnSpc>
              <a:buNone/>
            </a:pPr>
            <a:endParaRPr lang="es-ES" sz="1600" b="1" dirty="0">
              <a:solidFill>
                <a:srgbClr val="C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Agotamiento de la novela social y búsqueda de técnicas narrativas nuevas.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“Jugar” con la forma del relato: alterar de diversas maneras su estructura y el lenguaje.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Lector activo.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Características: multiplicidad de puntos de vista, destrucción de la linealidad temporal del relato y tratamiento innovador del lenguaje (ruptura de la lógica y de la sintaxis).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700" dirty="0"/>
              <a:t>Influencias: Neorrealismo italiano y la Generación perdida.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700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Camilo José Cela: </a:t>
            </a:r>
            <a:r>
              <a:rPr lang="es-ES" sz="1700" i="1" dirty="0"/>
              <a:t>San Camilo, 1936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Benet: </a:t>
            </a:r>
            <a:r>
              <a:rPr lang="es-ES" sz="1700" i="1" dirty="0"/>
              <a:t>Volverás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Goytisolo: </a:t>
            </a:r>
            <a:r>
              <a:rPr lang="es-ES" sz="1700" i="1" dirty="0"/>
              <a:t>Señas de identidad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Juan Marsé: </a:t>
            </a:r>
            <a:r>
              <a:rPr lang="es-ES" sz="1700" i="1" dirty="0"/>
              <a:t>Últimas tardes con Teresa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Luis Martín-Santos: </a:t>
            </a:r>
            <a:r>
              <a:rPr lang="es-ES" sz="1700" i="1" dirty="0"/>
              <a:t>Tiempo de silencio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s-ES" sz="1700" dirty="0"/>
              <a:t>Miguel Delibes: </a:t>
            </a:r>
            <a:r>
              <a:rPr lang="es-ES" sz="1700" i="1" dirty="0"/>
              <a:t>Cinco horas con Mario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s-ES" sz="1600" i="1" dirty="0"/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213 y 214</a:t>
            </a:r>
          </a:p>
          <a:p>
            <a:pPr>
              <a:lnSpc>
                <a:spcPct val="90000"/>
              </a:lnSpc>
            </a:pPr>
            <a:endParaRPr lang="es-ES" sz="1000"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71F1231-9C0C-4A1A-92F8-AD0D363C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5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6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56FDA950-B1E6-4E97-8497-76098A9C6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675" y="149446"/>
            <a:ext cx="3007105" cy="2165116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548EAEBC-B0C3-443B-AB29-0E5813113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51" y="4501829"/>
            <a:ext cx="3045532" cy="2284149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A5887B96-BC85-457A-B4D2-B9ADB9BCF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675" y="2386584"/>
            <a:ext cx="2998108" cy="200123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94CAB22-A2B4-4094-AFEE-B9BEA2DDB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924" y="359912"/>
            <a:ext cx="7161246" cy="174418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CONTEXTO HISTÓRICO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b="1" dirty="0">
                <a:solidFill>
                  <a:srgbClr val="C00000"/>
                </a:solidFill>
              </a:rPr>
              <a:t>Novela actual</a:t>
            </a:r>
            <a:endParaRPr lang="es-ES" dirty="0">
              <a:solidFill>
                <a:srgbClr val="C000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6BECED-8A87-42DB-82BC-B93A87B0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187" y="2104095"/>
            <a:ext cx="7728824" cy="423231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ES" sz="1600" dirty="0"/>
              <a:t>Transición </a:t>
            </a:r>
            <a:r>
              <a:rPr lang="es-ES" sz="1600" b="1" dirty="0"/>
              <a:t>democrática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Adolfo Suárez</a:t>
            </a:r>
            <a:r>
              <a:rPr lang="es-ES" sz="1600" dirty="0"/>
              <a:t>, Ley para la Reforma Política, 1976 (referéndum de los españoles).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legalización</a:t>
            </a:r>
            <a:r>
              <a:rPr lang="es-ES" sz="1600" dirty="0"/>
              <a:t> de los partidos políticos.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Elecciones libres en 1977.</a:t>
            </a:r>
          </a:p>
          <a:p>
            <a:pPr>
              <a:lnSpc>
                <a:spcPct val="90000"/>
              </a:lnSpc>
            </a:pPr>
            <a:r>
              <a:rPr lang="es-ES" sz="1600" b="1" dirty="0"/>
              <a:t>Constitución española </a:t>
            </a:r>
            <a:r>
              <a:rPr lang="es-ES" sz="1600" dirty="0"/>
              <a:t>en 1978. España quedó como una monarquía parlamentaria. 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Tras el fallido golpe de Estado en 23 febrero 1981 y normalización de la política: España se reconoce como </a:t>
            </a:r>
            <a:r>
              <a:rPr lang="es-ES" sz="1600" b="1" dirty="0"/>
              <a:t>Estado democrático</a:t>
            </a:r>
            <a:r>
              <a:rPr lang="es-ES" sz="1600" dirty="0"/>
              <a:t> y entra en la </a:t>
            </a:r>
            <a:r>
              <a:rPr lang="es-ES" sz="1600" b="1" dirty="0"/>
              <a:t>Unión Europea</a:t>
            </a:r>
            <a:r>
              <a:rPr lang="es-ES" sz="1600" dirty="0"/>
              <a:t>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Fin de la Guerra Fría con la </a:t>
            </a:r>
            <a:r>
              <a:rPr lang="es-ES" sz="1600" b="1" dirty="0"/>
              <a:t>caída del muro de Berlín </a:t>
            </a:r>
            <a:r>
              <a:rPr lang="es-ES" sz="1600" dirty="0"/>
              <a:t>(1989) y disolución de la Unión Soviética.</a:t>
            </a:r>
          </a:p>
          <a:p>
            <a:pPr>
              <a:lnSpc>
                <a:spcPct val="90000"/>
              </a:lnSpc>
            </a:pPr>
            <a:r>
              <a:rPr lang="es-ES" sz="1600" dirty="0"/>
              <a:t>Proceso de </a:t>
            </a:r>
            <a:r>
              <a:rPr lang="es-ES" sz="1600" b="1" dirty="0"/>
              <a:t>globalización</a:t>
            </a:r>
            <a:r>
              <a:rPr lang="es-ES" sz="1600" dirty="0"/>
              <a:t> favorecido por el desarrollo de las comunicaciones, los sistemas informáticos e Internet.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228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A38080-7E9C-4282-AEF6-F89A029C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6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8D4A5250-E836-4617-91D7-55F1A5286E4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526142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F818A68-81F5-4DA6-B72A-52541C105B5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126" y="643464"/>
            <a:ext cx="3969458" cy="5571072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11" name="Imagen 10" descr="Imagen que contiene árbol, mesa, texto, tarta&#10;&#10;Descripción generada con confianza alta">
            <a:extLst>
              <a:ext uri="{FF2B5EF4-FFF2-40B4-BE49-F238E27FC236}">
                <a16:creationId xmlns:a16="http://schemas.microsoft.com/office/drawing/2014/main" id="{9468BB8E-CD04-4B7F-AF1C-8880DD246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870"/>
          <a:stretch/>
        </p:blipFill>
        <p:spPr>
          <a:xfrm>
            <a:off x="2685574" y="740662"/>
            <a:ext cx="1727286" cy="2539323"/>
          </a:xfrm>
          <a:prstGeom prst="rect">
            <a:avLst/>
          </a:prstGeom>
        </p:spPr>
      </p:pic>
      <p:pic>
        <p:nvPicPr>
          <p:cNvPr id="5" name="Imagen 4" descr="Imagen que contiene hombre, persona, interior&#10;&#10;Descripción generada con confianza alta">
            <a:extLst>
              <a:ext uri="{FF2B5EF4-FFF2-40B4-BE49-F238E27FC236}">
                <a16:creationId xmlns:a16="http://schemas.microsoft.com/office/drawing/2014/main" id="{2D64DF8F-48DC-4C73-AB7D-8209AA655C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78" r="-5" b="-5"/>
          <a:stretch/>
        </p:blipFill>
        <p:spPr>
          <a:xfrm>
            <a:off x="735472" y="738206"/>
            <a:ext cx="1773936" cy="2539322"/>
          </a:xfrm>
          <a:prstGeom prst="rect">
            <a:avLst/>
          </a:prstGeom>
        </p:spPr>
      </p:pic>
      <p:pic>
        <p:nvPicPr>
          <p:cNvPr id="13" name="Imagen 12" descr="Imagen que contiene texto&#10;&#10;Descripción generada con confianza muy alta">
            <a:extLst>
              <a:ext uri="{FF2B5EF4-FFF2-40B4-BE49-F238E27FC236}">
                <a16:creationId xmlns:a16="http://schemas.microsoft.com/office/drawing/2014/main" id="{32E73D71-994E-435F-AA94-3AA962022F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468" b="-5"/>
          <a:stretch/>
        </p:blipFill>
        <p:spPr>
          <a:xfrm>
            <a:off x="2685574" y="3578014"/>
            <a:ext cx="1773936" cy="2539322"/>
          </a:xfrm>
          <a:prstGeom prst="rect">
            <a:avLst/>
          </a:prstGeom>
        </p:spPr>
      </p:pic>
      <p:pic>
        <p:nvPicPr>
          <p:cNvPr id="9" name="Imagen 8" descr="Imagen que contiene texto, libro&#10;&#10;Descripción generada con confianza muy alta">
            <a:extLst>
              <a:ext uri="{FF2B5EF4-FFF2-40B4-BE49-F238E27FC236}">
                <a16:creationId xmlns:a16="http://schemas.microsoft.com/office/drawing/2014/main" id="{D0B25CEC-F878-4E4B-A0AC-6A3B7C90AA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60" b="4"/>
          <a:stretch/>
        </p:blipFill>
        <p:spPr>
          <a:xfrm>
            <a:off x="793214" y="3578013"/>
            <a:ext cx="1727286" cy="2539323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7D908E-789B-480D-B76A-7F6B7D9E6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915" y="450761"/>
            <a:ext cx="6104586" cy="5975797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b="1" dirty="0">
                <a:solidFill>
                  <a:srgbClr val="C00000"/>
                </a:solidFill>
              </a:rPr>
              <a:t>NOVELA ESPAÑOLA ACTUAL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Los escritores abandonan el experimentalismo en un intento de acercarse al LECTOR y despertar su interés.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Interés por el argumento (con más “peso” que la estructura), desarrollo lineal de la historia y  voz única del narrador.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Temas urbanos y personajes antiheroicos, “narrados” con un estilo cuidado y con notas de humor.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Eduardo Mendoza, </a:t>
            </a:r>
            <a:r>
              <a:rPr lang="es-ES" sz="1600" i="1" dirty="0"/>
              <a:t>La verdad sobre el caso Savolta </a:t>
            </a:r>
            <a:r>
              <a:rPr lang="es-ES" sz="1600" dirty="0"/>
              <a:t>(punto de partida de narrativa actual)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i="1" dirty="0"/>
              <a:t>El misterio de la cripta embrujada, Laberinto de aceitunas, Sin noticias de </a:t>
            </a:r>
            <a:r>
              <a:rPr lang="es-ES" sz="1600" i="1" dirty="0" err="1"/>
              <a:t>Gurb</a:t>
            </a:r>
            <a:r>
              <a:rPr lang="es-ES" sz="1600" i="1" dirty="0"/>
              <a:t>, La ciudad de los prodigios, etc.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i="1" dirty="0"/>
          </a:p>
          <a:p>
            <a:pPr marL="0" indent="0" algn="ctr">
              <a:lnSpc>
                <a:spcPct val="90000"/>
              </a:lnSpc>
              <a:buNone/>
            </a:pPr>
            <a:r>
              <a:rPr lang="es-ES" b="1" dirty="0">
                <a:solidFill>
                  <a:srgbClr val="C00000"/>
                </a:solidFill>
              </a:rPr>
              <a:t>LA POSMODERNIDAD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Nueva forma de pensamiento que se caracteriza por rechazar ideologías y escuelas estéticas y por mezclar lenguajes ( literatura, música, cine…).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dirty="0"/>
              <a:t>En Literatura: 1) Fusión de géneros. 2) El autor juega con referencias conocidas por el lector, incluso reescribe obras literarias consagradas. 3) Relativismo: interpretación de cada sujeto que favorece el uso de ironía y humor. 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229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45BD443-E55C-4F99-9820-070431EA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09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FC2A95B5-B7A6-48A3-B59E-E208BAD99B7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7370" y="0"/>
            <a:ext cx="435463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0769EB0-A33C-4CDA-B41C-8D11F6DBF04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7744" y="237744"/>
            <a:ext cx="8377666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" name="Imagen 14" descr="Imagen que contiene señal, hombre, exterior, persona&#10;&#10;Descripción generada con confianza muy alta">
            <a:extLst>
              <a:ext uri="{FF2B5EF4-FFF2-40B4-BE49-F238E27FC236}">
                <a16:creationId xmlns:a16="http://schemas.microsoft.com/office/drawing/2014/main" id="{1C7B0CD7-1C87-4D29-94CF-C834DAC28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553" y="2380142"/>
            <a:ext cx="2542213" cy="1913015"/>
          </a:xfrm>
          <a:prstGeom prst="rect">
            <a:avLst/>
          </a:prstGeom>
        </p:spPr>
      </p:pic>
      <p:pic>
        <p:nvPicPr>
          <p:cNvPr id="13" name="Imagen 12" descr="Imagen que contiene persona, texto&#10;&#10;Descripción generada con confianza alta">
            <a:extLst>
              <a:ext uri="{FF2B5EF4-FFF2-40B4-BE49-F238E27FC236}">
                <a16:creationId xmlns:a16="http://schemas.microsoft.com/office/drawing/2014/main" id="{E3BF53CB-24CF-45D3-AB3C-093EED362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323" y="4477858"/>
            <a:ext cx="1303086" cy="2052105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888C0F-24BE-437E-A147-A5C2690EA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106" y="237743"/>
            <a:ext cx="8151176" cy="638251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TENDENCIAS NARRATIVA ACTUAL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b="1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POLICIACA </a:t>
            </a:r>
            <a:r>
              <a:rPr lang="es-ES" sz="1500" dirty="0"/>
              <a:t>(El argumento gira entorno a la investigación de un caso.)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Manuel Vázquez Montalbán </a:t>
            </a:r>
            <a:r>
              <a:rPr lang="es-ES" sz="1600" dirty="0"/>
              <a:t>(detective Pepe Carvalho)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Lorenzo Silva</a:t>
            </a:r>
            <a:r>
              <a:rPr lang="es-ES" sz="1600" dirty="0"/>
              <a:t> (</a:t>
            </a:r>
            <a:r>
              <a:rPr lang="es-ES" sz="1600" dirty="0" err="1"/>
              <a:t>Bevilacqua</a:t>
            </a:r>
            <a:r>
              <a:rPr lang="es-ES" sz="1600" dirty="0"/>
              <a:t> y Chamorro).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HISTÓRICA </a:t>
            </a:r>
            <a:r>
              <a:rPr lang="es-ES" sz="1500" dirty="0"/>
              <a:t>(Recrea hechos del pasado.)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J. Luis Sampedro</a:t>
            </a:r>
            <a:r>
              <a:rPr lang="es-ES" sz="1600" dirty="0"/>
              <a:t>, </a:t>
            </a:r>
            <a:r>
              <a:rPr lang="es-ES" sz="1600" i="1" dirty="0"/>
              <a:t>La vieja sirena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Miguel Delibes</a:t>
            </a:r>
            <a:r>
              <a:rPr lang="es-ES" sz="1600" dirty="0"/>
              <a:t>, </a:t>
            </a:r>
            <a:r>
              <a:rPr lang="es-ES" sz="1600" i="1" dirty="0"/>
              <a:t>El hereje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Ildefonso Falcones</a:t>
            </a:r>
            <a:r>
              <a:rPr lang="es-ES" sz="1600" i="1" dirty="0"/>
              <a:t>, La catedral del mar.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INIMISTA </a:t>
            </a:r>
            <a:r>
              <a:rPr lang="es-ES" sz="1400" dirty="0"/>
              <a:t>(Se centra en conflictos personales y emocionales de los personajes.)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Julio Llamazares</a:t>
            </a:r>
            <a:r>
              <a:rPr lang="es-ES" sz="1600" dirty="0"/>
              <a:t>, </a:t>
            </a:r>
            <a:r>
              <a:rPr lang="es-ES" sz="1600" i="1" dirty="0"/>
              <a:t>La lluvia amarilla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Almudena Grandes</a:t>
            </a:r>
            <a:r>
              <a:rPr lang="es-ES" sz="1600" dirty="0"/>
              <a:t>,</a:t>
            </a:r>
            <a:r>
              <a:rPr lang="es-ES" sz="1600" i="1" dirty="0"/>
              <a:t> Malena no es un nombre de tango.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NOVELA TESTIMONIO </a:t>
            </a:r>
            <a:r>
              <a:rPr lang="es-ES" sz="1400" dirty="0"/>
              <a:t>(Plantea un tema de actualidad desde un punto de vista crítico.)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Rosa Montero</a:t>
            </a:r>
            <a:r>
              <a:rPr lang="es-ES" sz="1600" dirty="0"/>
              <a:t>, </a:t>
            </a:r>
            <a:r>
              <a:rPr lang="es-ES" sz="1600" i="1" dirty="0"/>
              <a:t>Te trataré como a una reina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600" b="1" dirty="0"/>
              <a:t>Javier Cercas</a:t>
            </a:r>
            <a:r>
              <a:rPr lang="es-ES" sz="1600" dirty="0"/>
              <a:t>, </a:t>
            </a:r>
            <a:r>
              <a:rPr lang="es-ES" sz="1600" i="1" dirty="0"/>
              <a:t>Soldados de Salamina.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es-ES" sz="1600" b="1" dirty="0">
                <a:solidFill>
                  <a:srgbClr val="C00000"/>
                </a:solidFill>
              </a:rPr>
              <a:t>Pág. 229</a:t>
            </a:r>
          </a:p>
          <a:p>
            <a:pPr marL="0" indent="0">
              <a:lnSpc>
                <a:spcPct val="90000"/>
              </a:lnSpc>
              <a:buNone/>
            </a:pPr>
            <a:endParaRPr lang="es-ES" sz="1100" b="1" i="1" dirty="0"/>
          </a:p>
        </p:txBody>
      </p:sp>
      <p:pic>
        <p:nvPicPr>
          <p:cNvPr id="22" name="Imagen 21" descr="Imagen que contiene captura de pantalla&#10;&#10;Descripción generada con confianza alta">
            <a:extLst>
              <a:ext uri="{FF2B5EF4-FFF2-40B4-BE49-F238E27FC236}">
                <a16:creationId xmlns:a16="http://schemas.microsoft.com/office/drawing/2014/main" id="{47895E82-D57B-4EE7-AF67-EAF31810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516" y="57529"/>
            <a:ext cx="3104288" cy="2329055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51D61E5C-F3FD-4E2F-8D43-64740BC3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6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DE497-00EA-4A1D-9D0F-52C382519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1289"/>
            <a:ext cx="10058400" cy="658172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Escritores españoles de la actualidad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49F51D-23B3-4381-8FEA-2E05EF212C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5611" y="999461"/>
            <a:ext cx="10547797" cy="5633159"/>
          </a:xfrm>
        </p:spPr>
        <p:txBody>
          <a:bodyPr numCol="2">
            <a:normAutofit fontScale="70000" lnSpcReduction="20000"/>
          </a:bodyPr>
          <a:lstStyle/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2100" dirty="0"/>
          </a:p>
          <a:p>
            <a:pPr marL="0" indent="0" algn="ctr">
              <a:buNone/>
            </a:pPr>
            <a:endParaRPr lang="es-ES" sz="2100" dirty="0"/>
          </a:p>
          <a:p>
            <a:pPr marL="0" indent="0" algn="ctr">
              <a:buNone/>
            </a:pPr>
            <a:r>
              <a:rPr lang="es-ES" sz="2300" dirty="0"/>
              <a:t>Luis Landero</a:t>
            </a:r>
          </a:p>
          <a:p>
            <a:pPr marL="0" indent="0" algn="ctr">
              <a:buNone/>
            </a:pPr>
            <a:r>
              <a:rPr lang="es-ES" sz="2300" dirty="0"/>
              <a:t>Javier Marías </a:t>
            </a:r>
          </a:p>
          <a:p>
            <a:pPr marL="0" indent="0" algn="ctr">
              <a:buNone/>
            </a:pPr>
            <a:r>
              <a:rPr lang="es-ES" sz="2300" dirty="0"/>
              <a:t>Rosa Montero</a:t>
            </a:r>
          </a:p>
          <a:p>
            <a:pPr marL="0" indent="0" algn="ctr">
              <a:buNone/>
            </a:pPr>
            <a:r>
              <a:rPr lang="es-ES" sz="2300" dirty="0"/>
              <a:t>Antonio Muñoz Molina</a:t>
            </a:r>
          </a:p>
          <a:p>
            <a:pPr marL="0" indent="0" algn="ctr">
              <a:buNone/>
            </a:pPr>
            <a:r>
              <a:rPr lang="es-ES" sz="2300" dirty="0"/>
              <a:t>Almudena Grandes </a:t>
            </a:r>
          </a:p>
          <a:p>
            <a:pPr marL="0" indent="0" algn="ctr">
              <a:buNone/>
            </a:pPr>
            <a:r>
              <a:rPr lang="es-ES" sz="2300" dirty="0"/>
              <a:t>Arturo Pérez Reverte</a:t>
            </a:r>
          </a:p>
          <a:p>
            <a:pPr marL="0" indent="0" algn="ctr">
              <a:buNone/>
            </a:pPr>
            <a:r>
              <a:rPr lang="es-ES" sz="2300" dirty="0"/>
              <a:t>Manuel Vicent</a:t>
            </a:r>
          </a:p>
          <a:p>
            <a:pPr marL="0" indent="0" algn="ctr">
              <a:buNone/>
            </a:pPr>
            <a:r>
              <a:rPr lang="es-ES" sz="2300" dirty="0"/>
              <a:t>Maruja Torres</a:t>
            </a:r>
          </a:p>
          <a:p>
            <a:pPr marL="0" indent="0" algn="ctr">
              <a:buNone/>
            </a:pPr>
            <a:r>
              <a:rPr lang="es-ES" sz="2300" dirty="0"/>
              <a:t>Luis Mateo Díez</a:t>
            </a:r>
          </a:p>
          <a:p>
            <a:pPr marL="0" indent="0" algn="ctr">
              <a:buNone/>
            </a:pPr>
            <a:r>
              <a:rPr lang="es-ES" sz="2300" dirty="0"/>
              <a:t>Sandra Sanz</a:t>
            </a:r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endParaRPr lang="es-ES" sz="2300" dirty="0"/>
          </a:p>
          <a:p>
            <a:pPr marL="0" indent="0" algn="ctr">
              <a:buNone/>
            </a:pPr>
            <a:r>
              <a:rPr lang="es-ES" sz="2300" dirty="0"/>
              <a:t>Belén Gopegui</a:t>
            </a:r>
          </a:p>
          <a:p>
            <a:pPr marL="0" indent="0" algn="ctr">
              <a:buNone/>
            </a:pPr>
            <a:r>
              <a:rPr lang="es-ES" sz="2300" dirty="0"/>
              <a:t>Enrique Vila-Matas</a:t>
            </a:r>
          </a:p>
          <a:p>
            <a:pPr marL="0" indent="0" algn="ctr">
              <a:buNone/>
            </a:pPr>
            <a:r>
              <a:rPr lang="es-ES" sz="2300" dirty="0"/>
              <a:t>Manuel Rivas</a:t>
            </a:r>
          </a:p>
          <a:p>
            <a:pPr marL="0" indent="0" algn="ctr">
              <a:buNone/>
            </a:pPr>
            <a:r>
              <a:rPr lang="es-ES" sz="2300" dirty="0"/>
              <a:t>Laura Gallego</a:t>
            </a:r>
          </a:p>
          <a:p>
            <a:pPr marL="0" indent="0" algn="ctr">
              <a:buNone/>
            </a:pPr>
            <a:r>
              <a:rPr lang="es-ES" sz="2300" dirty="0"/>
              <a:t>Carlos Ruíz Zafón</a:t>
            </a:r>
          </a:p>
          <a:p>
            <a:pPr marL="0" indent="0" algn="ctr">
              <a:buNone/>
            </a:pPr>
            <a:r>
              <a:rPr lang="es-ES" sz="2300" dirty="0"/>
              <a:t>Jordi Sierra i Fabra</a:t>
            </a:r>
          </a:p>
          <a:p>
            <a:pPr marL="0" indent="0" algn="ctr">
              <a:buNone/>
            </a:pPr>
            <a:r>
              <a:rPr lang="es-ES" sz="2300" dirty="0"/>
              <a:t>María Dueñas</a:t>
            </a:r>
          </a:p>
          <a:p>
            <a:pPr marL="0" indent="0" algn="ctr">
              <a:buNone/>
            </a:pPr>
            <a:r>
              <a:rPr lang="es-ES" sz="2300" dirty="0"/>
              <a:t>Fernando Delgado </a:t>
            </a:r>
          </a:p>
          <a:p>
            <a:pPr marL="0" indent="0" algn="ctr">
              <a:buNone/>
            </a:pPr>
            <a:r>
              <a:rPr lang="es-ES" sz="2300" dirty="0"/>
              <a:t>Susana </a:t>
            </a:r>
            <a:r>
              <a:rPr lang="es-ES" sz="2300" dirty="0" err="1"/>
              <a:t>Fortes</a:t>
            </a:r>
            <a:endParaRPr lang="es-ES" sz="2300" dirty="0"/>
          </a:p>
          <a:p>
            <a:pPr marL="0" indent="0" algn="ctr">
              <a:buNone/>
            </a:pPr>
            <a:r>
              <a:rPr lang="es-ES" sz="2300" dirty="0"/>
              <a:t>Ricardo Menéndez Salmón</a:t>
            </a:r>
          </a:p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endParaRPr lang="es-ES" sz="1900" dirty="0"/>
          </a:p>
          <a:p>
            <a:pPr marL="0" indent="0" algn="r">
              <a:buNone/>
            </a:pPr>
            <a:r>
              <a:rPr lang="es-ES" b="1" dirty="0">
                <a:solidFill>
                  <a:srgbClr val="C00000"/>
                </a:solidFill>
              </a:rPr>
              <a:t>Pág. 230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3B767C-B153-4BE2-BE6E-85A747E69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66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2B096A-9068-47F5-ADA7-A5592711A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91673"/>
            <a:ext cx="10058400" cy="5043367"/>
          </a:xfrm>
        </p:spPr>
        <p:txBody>
          <a:bodyPr/>
          <a:lstStyle/>
          <a:p>
            <a:pPr marL="0" indent="0" algn="ctr">
              <a:buNone/>
            </a:pPr>
            <a:endParaRPr lang="es-ES" dirty="0">
              <a:hlinkClick r:id="rId2"/>
            </a:endParaRPr>
          </a:p>
          <a:p>
            <a:pPr marL="0" indent="0" algn="ctr">
              <a:buNone/>
            </a:pPr>
            <a:endParaRPr lang="es-ES" dirty="0">
              <a:hlinkClick r:id="rId2"/>
            </a:endParaRPr>
          </a:p>
          <a:p>
            <a:pPr marL="0" indent="0" algn="ctr">
              <a:buNone/>
            </a:pPr>
            <a:r>
              <a:rPr lang="es-ES" sz="2000" b="1" dirty="0">
                <a:solidFill>
                  <a:srgbClr val="C00000"/>
                </a:solidFill>
                <a:hlinkClick r:id="rId2"/>
              </a:rPr>
              <a:t>LECTURAS RECOMENDADAS I</a:t>
            </a:r>
            <a:endParaRPr lang="es-E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ES" sz="20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s-ES" sz="2000" b="1" dirty="0">
                <a:solidFill>
                  <a:srgbClr val="C00000"/>
                </a:solidFill>
                <a:hlinkClick r:id="rId3"/>
              </a:rPr>
              <a:t>LECTURAS RECOMENDADAS II</a:t>
            </a:r>
            <a:endParaRPr lang="es-ES" sz="2000" b="1" dirty="0">
              <a:solidFill>
                <a:srgbClr val="C00000"/>
              </a:solidFill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F491B92-C561-42AF-AC66-7FA04B44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789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237</TotalTime>
  <Words>850</Words>
  <Application>Microsoft Office PowerPoint</Application>
  <PresentationFormat>Panorámica</PresentationFormat>
  <Paragraphs>135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Calibri</vt:lpstr>
      <vt:lpstr>Century Gothic</vt:lpstr>
      <vt:lpstr>Garamond</vt:lpstr>
      <vt:lpstr>Savon</vt:lpstr>
      <vt:lpstr>Novela española SIGLO xx</vt:lpstr>
      <vt:lpstr>CONTEXTO HISTÓRICO Novela de posguerra</vt:lpstr>
      <vt:lpstr>Presentación de PowerPoint</vt:lpstr>
      <vt:lpstr>Presentación de PowerPoint</vt:lpstr>
      <vt:lpstr>CONTEXTO HISTÓRICO Novela actual</vt:lpstr>
      <vt:lpstr>Presentación de PowerPoint</vt:lpstr>
      <vt:lpstr>Presentación de PowerPoint</vt:lpstr>
      <vt:lpstr>Escritores españoles de la actualidad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Novela española</dc:title>
  <dc:creator>María Doménech Ballester</dc:creator>
  <cp:lastModifiedBy>María Doménech Ballester</cp:lastModifiedBy>
  <cp:revision>22</cp:revision>
  <dcterms:created xsi:type="dcterms:W3CDTF">2018-03-13T04:43:21Z</dcterms:created>
  <dcterms:modified xsi:type="dcterms:W3CDTF">2018-04-16T19:11:36Z</dcterms:modified>
</cp:coreProperties>
</file>