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87" r:id="rId3"/>
    <p:sldId id="266" r:id="rId4"/>
    <p:sldId id="288" r:id="rId5"/>
    <p:sldId id="284" r:id="rId6"/>
    <p:sldId id="267" r:id="rId7"/>
    <p:sldId id="263" r:id="rId8"/>
    <p:sldId id="289" r:id="rId9"/>
    <p:sldId id="282" r:id="rId10"/>
    <p:sldId id="271" r:id="rId11"/>
    <p:sldId id="285" r:id="rId12"/>
    <p:sldId id="276" r:id="rId13"/>
    <p:sldId id="268" r:id="rId14"/>
    <p:sldId id="272" r:id="rId15"/>
    <p:sldId id="269" r:id="rId16"/>
    <p:sldId id="286" r:id="rId17"/>
    <p:sldId id="274" r:id="rId18"/>
    <p:sldId id="261" r:id="rId19"/>
    <p:sldId id="273" r:id="rId20"/>
    <p:sldId id="277" r:id="rId21"/>
    <p:sldId id="275" r:id="rId22"/>
    <p:sldId id="278" r:id="rId23"/>
    <p:sldId id="257" r:id="rId24"/>
    <p:sldId id="259" r:id="rId25"/>
    <p:sldId id="260" r:id="rId26"/>
    <p:sldId id="281" r:id="rId27"/>
    <p:sldId id="258" r:id="rId28"/>
    <p:sldId id="264" r:id="rId29"/>
    <p:sldId id="279" r:id="rId30"/>
    <p:sldId id="280" r:id="rId3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78" y="5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B5BCC8-D69E-4CE8-8EE9-97021FB2397E}" type="datetimeFigureOut">
              <a:rPr lang="es-ES" smtClean="0"/>
              <a:t>11/02/2023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2A830-8410-46DE-93B6-94B3BBC924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729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D0F52-7C44-4576-9C14-5D77FFDBF27F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1219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DF525-7B3F-410F-9514-F845FD39E4BF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140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D4462-1E6F-46FF-B5DA-056A46FFE4EB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649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84F85-C89B-4249-AEEA-C1E1BD3DBA3B}" type="datetime1">
              <a:rPr lang="es-ES" smtClean="0"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0394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29A5E-ACB2-47C9-BD1B-338D7F55EACD}" type="datetime1">
              <a:rPr lang="es-ES" smtClean="0"/>
              <a:t>11/02/2023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268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69004-C98A-43CC-AF14-8A71F2B0CA35}" type="datetime1">
              <a:rPr lang="es-ES" smtClean="0"/>
              <a:t>11/02/2023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8504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162AC-A7AD-485A-862F-E8A06C30C65B}" type="datetime1">
              <a:rPr lang="es-ES" smtClean="0"/>
              <a:t>11/02/2023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0368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399F2-55DB-4485-92DD-20AC426777C9}" type="datetime1">
              <a:rPr lang="es-ES" smtClean="0"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031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447EE-C97B-41C3-8796-80747B35584F}" type="datetime1">
              <a:rPr lang="es-ES" smtClean="0"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4943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3E0CD-F8AD-40B3-9062-E16EEEB5C06E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948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DCF7-F2E7-44CA-AFA5-5E7AC524C856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1190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68599-D7BB-4894-81A9-E6AEFAE55DDE}" type="datetime1">
              <a:rPr lang="es-ES" smtClean="0"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María Doménech Ballester - Santa Ana Valencia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832-1B4E-4E3A-A17E-3DE200474C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02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808312"/>
          </a:xfrm>
        </p:spPr>
        <p:txBody>
          <a:bodyPr>
            <a:normAutofit/>
          </a:bodyPr>
          <a:lstStyle/>
          <a:p>
            <a:r>
              <a:rPr lang="es-ES" sz="7200" dirty="0">
                <a:solidFill>
                  <a:srgbClr val="C00000"/>
                </a:solidFill>
              </a:rPr>
              <a:t>Del</a:t>
            </a:r>
            <a:r>
              <a:rPr lang="es-ES" sz="7200" b="1" dirty="0">
                <a:solidFill>
                  <a:srgbClr val="C00000"/>
                </a:solidFill>
              </a:rPr>
              <a:t> RENACIMIENTO </a:t>
            </a:r>
            <a:r>
              <a:rPr lang="es-ES" sz="7200" dirty="0">
                <a:solidFill>
                  <a:srgbClr val="C00000"/>
                </a:solidFill>
              </a:rPr>
              <a:t>al</a:t>
            </a:r>
            <a:r>
              <a:rPr lang="es-ES" sz="7200" b="1" dirty="0">
                <a:solidFill>
                  <a:srgbClr val="C00000"/>
                </a:solidFill>
              </a:rPr>
              <a:t> BARROCO…</a:t>
            </a:r>
          </a:p>
        </p:txBody>
      </p:sp>
      <p:pic>
        <p:nvPicPr>
          <p:cNvPr id="4" name="Handel - Sarabande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44408" y="5877272"/>
            <a:ext cx="609600" cy="609600"/>
          </a:xfrm>
          <a:prstGeom prst="rect">
            <a:avLst/>
          </a:prstGeom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68519" y="6182072"/>
            <a:ext cx="2895600" cy="365125"/>
          </a:xfrm>
        </p:spPr>
        <p:txBody>
          <a:bodyPr/>
          <a:lstStyle/>
          <a:p>
            <a:r>
              <a:rPr lang="es-ES" b="1" dirty="0"/>
              <a:t>María </a:t>
            </a:r>
            <a:r>
              <a:rPr lang="es-ES" b="1" dirty="0" err="1"/>
              <a:t>Doménech</a:t>
            </a:r>
            <a:r>
              <a:rPr lang="es-ES" b="1" dirty="0"/>
              <a:t> Ballester </a:t>
            </a:r>
          </a:p>
          <a:p>
            <a:r>
              <a:rPr lang="es-ES" b="1" dirty="0"/>
              <a:t>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841847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57B61D3-4026-4FCB-8182-0EFF5A12D2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28" r="1954" b="-1"/>
          <a:stretch/>
        </p:blipFill>
        <p:spPr>
          <a:xfrm>
            <a:off x="857257" y="643466"/>
            <a:ext cx="7429484" cy="5571067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BF24949F-030B-4127-BBDD-55BA0A7BB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sz="1100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3257735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0688"/>
            <a:ext cx="9144000" cy="5682010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542378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F3354FF-7988-49CD-B26E-BC0AA8321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293" y="332656"/>
            <a:ext cx="4465413" cy="5953885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897DD812-4CD4-4272-A121-B7A3CD88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s-ES" sz="1100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034508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998E17-B730-4975-AB8A-CC9C71C29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Frente al esplendor alcanzado por el Imperio español durante el siglo XVI, en el </a:t>
            </a:r>
            <a:r>
              <a:rPr lang="es-ES" b="1" dirty="0">
                <a:solidFill>
                  <a:srgbClr val="C00000"/>
                </a:solidFill>
              </a:rPr>
              <a:t>siglo XVII </a:t>
            </a:r>
            <a:r>
              <a:rPr lang="es-ES" dirty="0"/>
              <a:t>se asiste al inicio de un periodo de </a:t>
            </a:r>
            <a:r>
              <a:rPr lang="es-ES" b="1" dirty="0">
                <a:solidFill>
                  <a:srgbClr val="C00000"/>
                </a:solidFill>
              </a:rPr>
              <a:t>decadencia </a:t>
            </a:r>
            <a:r>
              <a:rPr lang="es-ES" dirty="0"/>
              <a:t>política y económica.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03E959C-EE62-4C22-A7FB-C4BBA7BCA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89F8355-A9A6-4DCA-B1C1-0A047F47F7E0}"/>
              </a:ext>
            </a:extLst>
          </p:cNvPr>
          <p:cNvSpPr txBox="1"/>
          <p:nvPr/>
        </p:nvSpPr>
        <p:spPr>
          <a:xfrm>
            <a:off x="7164288" y="450912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PÁG. 238</a:t>
            </a:r>
          </a:p>
        </p:txBody>
      </p:sp>
    </p:spTree>
    <p:extLst>
      <p:ext uri="{BB962C8B-B14F-4D97-AF65-F5344CB8AC3E}">
        <p14:creationId xmlns:p14="http://schemas.microsoft.com/office/powerpoint/2010/main" val="2915346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13904"/>
            <a:ext cx="8064896" cy="5883010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3707659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B2A9ED-A010-47C2-87D8-4553E83EF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-22921"/>
            <a:ext cx="4711446" cy="130813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</a:rPr>
              <a:t>España del siglo XVII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sz="1650" b="1" dirty="0">
                <a:solidFill>
                  <a:srgbClr val="C00000"/>
                </a:solidFill>
              </a:rPr>
              <a:t>Época de crisis y decadencia</a:t>
            </a:r>
            <a:br>
              <a:rPr lang="es-ES" sz="1650" b="1" dirty="0">
                <a:solidFill>
                  <a:srgbClr val="C00000"/>
                </a:solidFill>
              </a:rPr>
            </a:br>
            <a:endParaRPr lang="es-ES" sz="1650" b="1" dirty="0">
              <a:solidFill>
                <a:srgbClr val="C00000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CDB5ED-433B-4BE5-A7B8-48AC351A0B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0" r="1" b="9629"/>
          <a:stretch/>
        </p:blipFill>
        <p:spPr>
          <a:xfrm>
            <a:off x="6525634" y="2940406"/>
            <a:ext cx="2440058" cy="1229546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77F087-7107-4041-8E6E-B936E7348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9901"/>
            <a:ext cx="6120680" cy="53254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s-ES" sz="2000" b="1" dirty="0"/>
              <a:t>Felipe III, Felipe IV y Carlos II</a:t>
            </a:r>
            <a:r>
              <a:rPr lang="es-ES" sz="2000" dirty="0"/>
              <a:t>: Menor capacidad e interés para gobernar que los predecesores. </a:t>
            </a:r>
          </a:p>
          <a:p>
            <a:pPr>
              <a:lnSpc>
                <a:spcPct val="90000"/>
              </a:lnSpc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b="1" dirty="0"/>
              <a:t>Poder delegado a los validos</a:t>
            </a:r>
            <a:r>
              <a:rPr lang="es-ES" sz="2000" dirty="0"/>
              <a:t>: Duque de Lerma, Conde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duque de Olivares… 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b="1" dirty="0"/>
              <a:t>Fin de la hegemonía española </a:t>
            </a:r>
            <a:r>
              <a:rPr lang="es-ES" sz="2000" dirty="0"/>
              <a:t>(conflictos bélicos,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bancarrota…), frente a la nueva hegemonía francesa.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b="1" dirty="0"/>
              <a:t>Monarquía absoluta</a:t>
            </a:r>
            <a:r>
              <a:rPr lang="es-ES" sz="2000" dirty="0"/>
              <a:t>: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Luis XIV de Francia ≠ regímenes parlamentarios.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b="1" dirty="0"/>
              <a:t>Economía</a:t>
            </a:r>
            <a:r>
              <a:rPr lang="es-ES" sz="2000" dirty="0"/>
              <a:t>:  crisis sector agrario, recesión de actividades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Industriales (artesanía) y declive del comercio.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dirty="0"/>
          </a:p>
          <a:p>
            <a:pPr>
              <a:lnSpc>
                <a:spcPct val="90000"/>
              </a:lnSpc>
            </a:pPr>
            <a:r>
              <a:rPr lang="es-ES" sz="2000" b="1" dirty="0"/>
              <a:t>Crisis demográfica</a:t>
            </a:r>
            <a:r>
              <a:rPr lang="es-ES" sz="2000" dirty="0"/>
              <a:t>: epidemias, continuas guerras,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2000" dirty="0"/>
              <a:t>creciente emigración a América y expulsión de moriscos en 1609.</a:t>
            </a:r>
          </a:p>
          <a:p>
            <a:pPr marL="0" indent="0">
              <a:lnSpc>
                <a:spcPct val="90000"/>
              </a:lnSpc>
              <a:buNone/>
            </a:pPr>
            <a:endParaRPr lang="es-ES" sz="20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639BF17-6947-46A2-9882-308137BFA7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330" r="-4" b="38327"/>
          <a:stretch/>
        </p:blipFill>
        <p:spPr>
          <a:xfrm>
            <a:off x="6528577" y="1199901"/>
            <a:ext cx="2440057" cy="12329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28E6F37-1663-497E-9B56-78181304C0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298" b="47298"/>
          <a:stretch/>
        </p:blipFill>
        <p:spPr>
          <a:xfrm>
            <a:off x="6588224" y="4572436"/>
            <a:ext cx="2377468" cy="1250006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1A916ED-D9C5-4508-AFA4-A3EB88DC5C5A}"/>
              </a:ext>
            </a:extLst>
          </p:cNvPr>
          <p:cNvSpPr txBox="1"/>
          <p:nvPr/>
        </p:nvSpPr>
        <p:spPr>
          <a:xfrm>
            <a:off x="6876256" y="62373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PÁG. 238 - 239</a:t>
            </a:r>
          </a:p>
        </p:txBody>
      </p:sp>
    </p:spTree>
    <p:extLst>
      <p:ext uri="{BB962C8B-B14F-4D97-AF65-F5344CB8AC3E}">
        <p14:creationId xmlns:p14="http://schemas.microsoft.com/office/powerpoint/2010/main" val="271127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66D7F65-E9B6-4775-8355-D095CC73C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9A30E64-FE81-4CDB-4E12-CBA8CC94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553" y="581111"/>
            <a:ext cx="4629946" cy="1320305"/>
          </a:xfrm>
        </p:spPr>
        <p:txBody>
          <a:bodyPr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s-ES" sz="1900" b="1" dirty="0">
                <a:solidFill>
                  <a:srgbClr val="C00000"/>
                </a:solidFill>
              </a:rPr>
              <a:t>Deterioro de la sociedad española: </a:t>
            </a:r>
            <a:br>
              <a:rPr lang="es-ES" sz="1900" dirty="0">
                <a:solidFill>
                  <a:srgbClr val="C00000"/>
                </a:solidFill>
              </a:rPr>
            </a:br>
            <a:r>
              <a:rPr lang="es-ES" sz="1900" dirty="0"/>
              <a:t>Las épocas depresivas exacerban los antagonismos sociales; por este motivo en el siglo XVII se produce una polarización social enorme entre una minoría de privilegiados y una mayoría miserable.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49EDDE2-CCFC-84AB-C3D9-A3B448457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793" y="1957014"/>
            <a:ext cx="3086099" cy="365125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es-ES" sz="1000">
                <a:solidFill>
                  <a:schemeClr val="tx1">
                    <a:lumMod val="50000"/>
                    <a:lumOff val="50000"/>
                  </a:schemeClr>
                </a:solidFill>
              </a:rPr>
              <a:t>María Doménech Ballester - Santa Ana Valencia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173C5E-F189-9C29-EAAA-A1A2F5123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2276872"/>
            <a:ext cx="5328591" cy="3666729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Campesinos</a:t>
            </a:r>
            <a:r>
              <a:rPr lang="es-ES" sz="1400" dirty="0"/>
              <a:t>: Impuestos excesivos, “Ruina del campo” por malas cosechas que provoca hambre y epidemias. El empobrecimiento provoca la marcha a las ciudades: mendicidad, picaresca y delincuencia.</a:t>
            </a:r>
          </a:p>
          <a:p>
            <a:pPr marL="0" indent="0">
              <a:lnSpc>
                <a:spcPct val="90000"/>
              </a:lnSpc>
              <a:buNone/>
            </a:pPr>
            <a:endParaRPr lang="es-E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Artesanos</a:t>
            </a:r>
            <a:r>
              <a:rPr lang="es-ES" sz="1400" dirty="0"/>
              <a:t>: Inflación de los precios por “el oro” de América. Burguesía que abandona las labores productivas y compra títulos nobiliarios.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Nobleza</a:t>
            </a:r>
            <a:r>
              <a:rPr lang="es-ES" sz="1400" dirty="0"/>
              <a:t>: Se duplicó el número de títulos nobiliarios. El hidalgo de ciudad y el </a:t>
            </a:r>
            <a:r>
              <a:rPr lang="es-ES" sz="1400" dirty="0" err="1"/>
              <a:t>hidalgüelo</a:t>
            </a:r>
            <a:r>
              <a:rPr lang="es-ES" sz="1400" dirty="0"/>
              <a:t> de pueblo serán motivo de reflexión e ironía en la literatura. Corrupción y envilecimiento de la nobleza y de la clase política que causa el descontento de la sociedad. </a:t>
            </a:r>
          </a:p>
          <a:p>
            <a:pPr marL="0" indent="0">
              <a:lnSpc>
                <a:spcPct val="90000"/>
              </a:lnSpc>
              <a:buNone/>
            </a:pPr>
            <a:endParaRPr lang="es-E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C00000"/>
                </a:solidFill>
              </a:rPr>
              <a:t>Ciudades</a:t>
            </a:r>
            <a:r>
              <a:rPr lang="es-ES" sz="1400" dirty="0"/>
              <a:t>: “hervidero” de nobles cortesanos, pícaros, campesinos, funcionarios, artesanos, hidalgos, soldados, clérigos, criados y mujeres que pululan por sus calles. Son los espectadores del gran teatro barroco… 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5623FCE-3BCB-AD41-8716-C42EC37F8E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05" r="11705" b="3"/>
          <a:stretch/>
        </p:blipFill>
        <p:spPr>
          <a:xfrm>
            <a:off x="6086475" y="-12515"/>
            <a:ext cx="3057525" cy="64186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7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5" y="6406115"/>
            <a:ext cx="3057523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A5F2B36-BD67-BCF8-039C-51B9F75199D6}"/>
              </a:ext>
            </a:extLst>
          </p:cNvPr>
          <p:cNvSpPr txBox="1"/>
          <p:nvPr/>
        </p:nvSpPr>
        <p:spPr>
          <a:xfrm>
            <a:off x="2339752" y="5956118"/>
            <a:ext cx="2304256" cy="3079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>
              <a:spcAft>
                <a:spcPts val="600"/>
              </a:spcAft>
            </a:pPr>
            <a:r>
              <a:rPr lang="es-ES" sz="1300" b="1" dirty="0">
                <a:solidFill>
                  <a:srgbClr val="C00000"/>
                </a:solidFill>
              </a:rPr>
              <a:t>PÁG. 238 - 239</a:t>
            </a:r>
          </a:p>
        </p:txBody>
      </p:sp>
    </p:spTree>
    <p:extLst>
      <p:ext uri="{BB962C8B-B14F-4D97-AF65-F5344CB8AC3E}">
        <p14:creationId xmlns:p14="http://schemas.microsoft.com/office/powerpoint/2010/main" val="852822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915A0-F79B-41B2-9186-9400EF95E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2096" y="136731"/>
            <a:ext cx="4817137" cy="127604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Cambios culturales    y científicos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98BC887-4916-4227-9F48-3B078D23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77006" cy="6858000"/>
          </a:xfrm>
          <a:prstGeom prst="rect">
            <a:avLst/>
          </a:prstGeom>
          <a:solidFill>
            <a:srgbClr val="636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1AD6DCFA-0E71-4650-A5E4-3C20E73EB6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3474" y="484632"/>
            <a:ext cx="275005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CE68B61-766C-4DA0-BD3B-47BC011CE9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66" r="17471" b="-4"/>
          <a:stretch/>
        </p:blipFill>
        <p:spPr>
          <a:xfrm>
            <a:off x="603504" y="3450800"/>
            <a:ext cx="2269997" cy="243840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C8674E7-49A9-431D-98EE-C0D61F41A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5896" y="1412778"/>
            <a:ext cx="5400600" cy="5112566"/>
          </a:xfrm>
        </p:spPr>
        <p:txBody>
          <a:bodyPr>
            <a:normAutofit fontScale="92500"/>
          </a:bodyPr>
          <a:lstStyle/>
          <a:p>
            <a:r>
              <a:rPr lang="es-ES" sz="2000" dirty="0"/>
              <a:t>1ª mitad: guerras de religión. </a:t>
            </a:r>
          </a:p>
          <a:p>
            <a:r>
              <a:rPr lang="es-ES" sz="2000" dirty="0"/>
              <a:t>Paces de Westfalia: fin a la guerra de los 30 años.</a:t>
            </a:r>
          </a:p>
          <a:p>
            <a:pPr marL="0" indent="0">
              <a:buNone/>
            </a:pPr>
            <a:r>
              <a:rPr lang="es-ES" sz="2000" b="1" dirty="0"/>
              <a:t>Zonas católicas</a:t>
            </a:r>
            <a:r>
              <a:rPr lang="es-ES" sz="2000" dirty="0"/>
              <a:t>: fervor religioso de la Contrarreforma (mayor peso de la Inquisición). </a:t>
            </a:r>
          </a:p>
          <a:p>
            <a:pPr marL="0" indent="0">
              <a:buNone/>
            </a:pPr>
            <a:r>
              <a:rPr lang="es-ES" sz="2000" dirty="0"/>
              <a:t>ESTÉTICA DINÁMICA, REALISTA Y EMOTIVA.</a:t>
            </a:r>
          </a:p>
          <a:p>
            <a:pPr marL="0" indent="0">
              <a:buNone/>
            </a:pPr>
            <a:r>
              <a:rPr lang="es-ES" sz="2000" b="1" dirty="0"/>
              <a:t>Regiones protestantes</a:t>
            </a:r>
            <a:r>
              <a:rPr lang="es-ES" sz="2000" dirty="0"/>
              <a:t>: religiosidad “esferas privadas”.</a:t>
            </a:r>
          </a:p>
          <a:p>
            <a:pPr marL="0" indent="0">
              <a:buNone/>
            </a:pPr>
            <a:r>
              <a:rPr lang="es-ES" sz="2000" dirty="0"/>
              <a:t>El arte reflejó intereses e inquietudes: burguesía (clase dominante). ESTÉTICA AUSTERA.</a:t>
            </a:r>
          </a:p>
          <a:p>
            <a:r>
              <a:rPr lang="es-ES" sz="2000" b="1" dirty="0"/>
              <a:t>Revolución científica: </a:t>
            </a:r>
            <a:r>
              <a:rPr lang="es-ES" sz="2000" dirty="0"/>
              <a:t>racionalismo de Descartes y Leibniz empirismo de Bacon y Hume.</a:t>
            </a:r>
          </a:p>
          <a:p>
            <a:r>
              <a:rPr lang="es-ES" sz="2000" b="1" dirty="0"/>
              <a:t>Arte barroco peninsular:</a:t>
            </a:r>
            <a:r>
              <a:rPr lang="es-ES" sz="2000" dirty="0"/>
              <a:t> </a:t>
            </a:r>
            <a:r>
              <a:rPr lang="es-ES" sz="2000" b="1" dirty="0">
                <a:solidFill>
                  <a:srgbClr val="C00000"/>
                </a:solidFill>
              </a:rPr>
              <a:t>esplendoroso</a:t>
            </a:r>
            <a:r>
              <a:rPr lang="es-ES" sz="2000" dirty="0"/>
              <a:t>, </a:t>
            </a:r>
          </a:p>
          <a:p>
            <a:pPr marL="0" indent="0">
              <a:buNone/>
            </a:pPr>
            <a:r>
              <a:rPr lang="es-ES" sz="2000" dirty="0"/>
              <a:t>en contraposición a la situación que se vivía.</a:t>
            </a:r>
          </a:p>
          <a:p>
            <a:pPr marL="0" indent="0">
              <a:buNone/>
            </a:pPr>
            <a:r>
              <a:rPr lang="es-ES" sz="2000" dirty="0"/>
              <a:t>MURILLO, VELÁZQUEZ, QUEVEDO, LOPE DE VEGA, CALDERÓN, GÓNGORA, … </a:t>
            </a:r>
          </a:p>
          <a:p>
            <a:pPr marL="0" indent="0">
              <a:buNone/>
            </a:pPr>
            <a:endParaRPr lang="es-ES" sz="1600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42D526-927B-4A49-803E-FBAA3B08C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6647" y="6356145"/>
            <a:ext cx="4791105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r>
              <a:rPr lang="es-ES"/>
              <a:t>María Doménech Ballester - Santa Ana Valencia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2472CF7-62E1-90FA-A227-A8024E76E7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363" t="426" r="7475" b="5739"/>
          <a:stretch/>
        </p:blipFill>
        <p:spPr>
          <a:xfrm>
            <a:off x="685215" y="709200"/>
            <a:ext cx="2016224" cy="255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7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dirty="0"/>
              <a:t>El </a:t>
            </a:r>
            <a:r>
              <a:rPr lang="es-ES" b="1" dirty="0">
                <a:solidFill>
                  <a:srgbClr val="C00000"/>
                </a:solidFill>
              </a:rPr>
              <a:t>Barroco</a:t>
            </a:r>
            <a:r>
              <a:rPr lang="es-ES" dirty="0"/>
              <a:t> fue un período de pesimismo y desengaño. Se abandonaron los ideales humanistas y se volvió a la religiosidad más profunda. La conciencia de crisis se reflejó en una cultura de </a:t>
            </a:r>
            <a:r>
              <a:rPr lang="es-ES" b="1" dirty="0">
                <a:solidFill>
                  <a:srgbClr val="C00000"/>
                </a:solidFill>
              </a:rPr>
              <a:t>contrastes violentos</a:t>
            </a:r>
            <a:r>
              <a:rPr lang="es-ES" dirty="0"/>
              <a:t>. 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dirty="0"/>
              <a:t>Con el nombre de </a:t>
            </a:r>
            <a:r>
              <a:rPr lang="es-ES" b="1" dirty="0">
                <a:solidFill>
                  <a:srgbClr val="C00000"/>
                </a:solidFill>
              </a:rPr>
              <a:t>Barroco</a:t>
            </a:r>
            <a:r>
              <a:rPr lang="es-ES" dirty="0"/>
              <a:t> se conoce el movimiento cultural dominante a lo largo del siglo XVII en países como España e Italia. Este movimiento se caracteriza por su </a:t>
            </a:r>
            <a:r>
              <a:rPr lang="es-ES" b="1" dirty="0">
                <a:solidFill>
                  <a:srgbClr val="C00000"/>
                </a:solidFill>
              </a:rPr>
              <a:t>visión crítica y pesimista </a:t>
            </a:r>
            <a:r>
              <a:rPr lang="es-ES" dirty="0"/>
              <a:t>de la realidad, así como por su predilección por el </a:t>
            </a:r>
            <a:r>
              <a:rPr lang="es-ES" b="1" dirty="0">
                <a:solidFill>
                  <a:srgbClr val="C00000"/>
                </a:solidFill>
              </a:rPr>
              <a:t>contraste</a:t>
            </a:r>
            <a:r>
              <a:rPr lang="es-ES" b="1" dirty="0"/>
              <a:t>, </a:t>
            </a:r>
            <a:r>
              <a:rPr lang="es-ES" dirty="0"/>
              <a:t>la</a:t>
            </a:r>
            <a:r>
              <a:rPr lang="es-ES" b="1" dirty="0"/>
              <a:t> </a:t>
            </a:r>
            <a:r>
              <a:rPr lang="es-ES" b="1" dirty="0">
                <a:solidFill>
                  <a:srgbClr val="C00000"/>
                </a:solidFill>
              </a:rPr>
              <a:t>hipérbole</a:t>
            </a:r>
            <a:r>
              <a:rPr lang="es-ES" b="1" dirty="0"/>
              <a:t> </a:t>
            </a:r>
            <a:r>
              <a:rPr lang="es-ES" dirty="0"/>
              <a:t>y</a:t>
            </a:r>
            <a:r>
              <a:rPr lang="es-ES" b="1" dirty="0"/>
              <a:t> </a:t>
            </a:r>
            <a:r>
              <a:rPr lang="es-ES" dirty="0"/>
              <a:t>el</a:t>
            </a:r>
            <a:r>
              <a:rPr lang="es-ES" b="1" dirty="0"/>
              <a:t> </a:t>
            </a:r>
            <a:r>
              <a:rPr lang="es-ES" b="1" dirty="0">
                <a:solidFill>
                  <a:srgbClr val="C00000"/>
                </a:solidFill>
              </a:rPr>
              <a:t>dinamismo</a:t>
            </a:r>
            <a:r>
              <a:rPr lang="es-ES" b="1" dirty="0"/>
              <a:t>. </a:t>
            </a:r>
            <a:endParaRPr lang="es-ES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47F33B5-B562-4429-A6A4-E164D9FE6AED}"/>
              </a:ext>
            </a:extLst>
          </p:cNvPr>
          <p:cNvSpPr txBox="1"/>
          <p:nvPr/>
        </p:nvSpPr>
        <p:spPr>
          <a:xfrm>
            <a:off x="7164288" y="569260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PÁG. 240</a:t>
            </a:r>
          </a:p>
        </p:txBody>
      </p:sp>
    </p:spTree>
    <p:extLst>
      <p:ext uri="{BB962C8B-B14F-4D97-AF65-F5344CB8AC3E}">
        <p14:creationId xmlns:p14="http://schemas.microsoft.com/office/powerpoint/2010/main" val="1024787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C62E12-E64D-43A2-B42F-088F8BF86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CARACTERÍSTICAS ESTÉTICAS </a:t>
            </a:r>
            <a:br>
              <a:rPr lang="es-ES" b="1" dirty="0">
                <a:solidFill>
                  <a:srgbClr val="C00000"/>
                </a:solidFill>
              </a:rPr>
            </a:br>
            <a:r>
              <a:rPr lang="es-ES" b="1" dirty="0">
                <a:solidFill>
                  <a:srgbClr val="C00000"/>
                </a:solidFill>
              </a:rPr>
              <a:t>DEL ARTE BARROCO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E5E47B-DD00-440C-B3E6-3FA7602D3A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37444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ES" dirty="0"/>
              <a:t>Realismo</a:t>
            </a:r>
          </a:p>
          <a:p>
            <a:pPr algn="ctr"/>
            <a:r>
              <a:rPr lang="es-ES" dirty="0"/>
              <a:t>Arte de contrarios</a:t>
            </a:r>
          </a:p>
          <a:p>
            <a:pPr algn="ctr"/>
            <a:r>
              <a:rPr lang="es-ES" i="1" dirty="0"/>
              <a:t>El horror vacui</a:t>
            </a:r>
          </a:p>
          <a:p>
            <a:pPr algn="ctr"/>
            <a:r>
              <a:rPr lang="es-ES" dirty="0"/>
              <a:t>Ruptura fondo-forma</a:t>
            </a:r>
          </a:p>
          <a:p>
            <a:pPr algn="ctr"/>
            <a:r>
              <a:rPr lang="es-ES" dirty="0"/>
              <a:t>Lengua literaria</a:t>
            </a:r>
          </a:p>
          <a:p>
            <a:pPr algn="ctr"/>
            <a:r>
              <a:rPr lang="es-ES" dirty="0"/>
              <a:t>Tendencia al exceso</a:t>
            </a:r>
          </a:p>
          <a:p>
            <a:pPr algn="ctr"/>
            <a:r>
              <a:rPr lang="es-ES" dirty="0"/>
              <a:t>Búsqueda del ingenio </a:t>
            </a:r>
          </a:p>
          <a:p>
            <a:pPr algn="ctr"/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38CF35-E929-4EBE-AFEF-4F4E67A6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A92E31-D195-4337-87C8-EE5D709E79C1}"/>
              </a:ext>
            </a:extLst>
          </p:cNvPr>
          <p:cNvSpPr txBox="1"/>
          <p:nvPr/>
        </p:nvSpPr>
        <p:spPr>
          <a:xfrm>
            <a:off x="6516216" y="573325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C00000"/>
                </a:solidFill>
              </a:rPr>
              <a:t>PÁG. 240 - 241</a:t>
            </a:r>
          </a:p>
        </p:txBody>
      </p:sp>
    </p:spTree>
    <p:extLst>
      <p:ext uri="{BB962C8B-B14F-4D97-AF65-F5344CB8AC3E}">
        <p14:creationId xmlns:p14="http://schemas.microsoft.com/office/powerpoint/2010/main" val="1538539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908720"/>
            <a:ext cx="6480720" cy="4977745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531459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ES" dirty="0"/>
              <a:t>A diferencia de la serenidad que busca el Renacimiento, el Barroco procura </a:t>
            </a:r>
            <a:r>
              <a:rPr lang="es-ES" b="1" dirty="0">
                <a:solidFill>
                  <a:srgbClr val="C00000"/>
                </a:solidFill>
              </a:rPr>
              <a:t>conmover e impresionar</a:t>
            </a:r>
            <a:r>
              <a:rPr lang="es-ES" dirty="0"/>
              <a:t>, directa e inmediatamente, acudiendo a una intervención eficaz sobre el resorte de las </a:t>
            </a:r>
            <a:r>
              <a:rPr lang="es-ES" b="1" dirty="0">
                <a:solidFill>
                  <a:srgbClr val="C00000"/>
                </a:solidFill>
              </a:rPr>
              <a:t>pasiones</a:t>
            </a:r>
            <a:r>
              <a:rPr lang="es-ES" dirty="0"/>
              <a:t>. (…) El Barroco piensa, con su contemporáneo Descartes, que, con frecuencia, los juicios de los hombres se fundan </a:t>
            </a:r>
          </a:p>
          <a:p>
            <a:pPr marL="0" indent="0" algn="ctr">
              <a:buNone/>
            </a:pPr>
            <a:r>
              <a:rPr lang="es-ES" dirty="0"/>
              <a:t>“sur </a:t>
            </a:r>
            <a:r>
              <a:rPr lang="es-ES" dirty="0" err="1"/>
              <a:t>quelques</a:t>
            </a:r>
            <a:r>
              <a:rPr lang="es-ES" dirty="0"/>
              <a:t> </a:t>
            </a:r>
            <a:r>
              <a:rPr lang="es-ES" dirty="0" err="1"/>
              <a:t>passions</a:t>
            </a:r>
            <a:r>
              <a:rPr lang="es-ES" dirty="0"/>
              <a:t> par </a:t>
            </a:r>
            <a:r>
              <a:rPr lang="es-ES" dirty="0" err="1"/>
              <a:t>lesquelles</a:t>
            </a:r>
            <a:r>
              <a:rPr lang="es-ES" dirty="0"/>
              <a:t> la </a:t>
            </a:r>
            <a:r>
              <a:rPr lang="es-ES" dirty="0" err="1"/>
              <a:t>volonté</a:t>
            </a:r>
            <a:r>
              <a:rPr lang="es-ES" dirty="0"/>
              <a:t> </a:t>
            </a:r>
            <a:r>
              <a:rPr lang="es-ES" dirty="0" err="1"/>
              <a:t>s’est</a:t>
            </a:r>
            <a:r>
              <a:rPr lang="es-ES" dirty="0"/>
              <a:t> </a:t>
            </a:r>
            <a:r>
              <a:rPr lang="es-ES" dirty="0" err="1"/>
              <a:t>auparavant</a:t>
            </a:r>
            <a:r>
              <a:rPr lang="es-ES" dirty="0"/>
              <a:t> </a:t>
            </a:r>
            <a:r>
              <a:rPr lang="es-ES" dirty="0" err="1"/>
              <a:t>laissé</a:t>
            </a:r>
            <a:r>
              <a:rPr lang="es-ES" dirty="0"/>
              <a:t> </a:t>
            </a:r>
            <a:r>
              <a:rPr lang="es-ES" dirty="0" err="1"/>
              <a:t>convaincre</a:t>
            </a:r>
            <a:r>
              <a:rPr lang="es-ES" dirty="0"/>
              <a:t> et </a:t>
            </a:r>
            <a:r>
              <a:rPr lang="es-ES" dirty="0" err="1"/>
              <a:t>séduire</a:t>
            </a:r>
            <a:r>
              <a:rPr lang="es-ES" dirty="0"/>
              <a:t>”. </a:t>
            </a:r>
          </a:p>
          <a:p>
            <a:pPr marL="0" indent="0" algn="ctr">
              <a:buNone/>
            </a:pPr>
            <a:r>
              <a:rPr lang="es-ES" dirty="0"/>
              <a:t>Y ésta es una tesis que se repite un sin número de veces, dando a esa idea de admiración un carácter dinámico interno. </a:t>
            </a:r>
            <a:r>
              <a:rPr lang="es-ES" b="1" dirty="0">
                <a:solidFill>
                  <a:srgbClr val="C00000"/>
                </a:solidFill>
              </a:rPr>
              <a:t>Hay que mover al hombre, actuando calculadamente sobre los resortes </a:t>
            </a:r>
            <a:r>
              <a:rPr lang="es-ES" b="1" dirty="0" err="1">
                <a:solidFill>
                  <a:srgbClr val="C00000"/>
                </a:solidFill>
              </a:rPr>
              <a:t>extrarracionales</a:t>
            </a:r>
            <a:r>
              <a:rPr lang="es-ES" b="1" dirty="0">
                <a:solidFill>
                  <a:srgbClr val="C00000"/>
                </a:solidFill>
              </a:rPr>
              <a:t> de sus fuerzas afectivas.</a:t>
            </a:r>
          </a:p>
          <a:p>
            <a:pPr marL="0" indent="0" algn="ctr">
              <a:buNone/>
            </a:pPr>
            <a:endParaRPr lang="es-ES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s-ES" sz="1900" dirty="0"/>
              <a:t>“La sociedad española del siglo XVII”, A. Domínguez </a:t>
            </a:r>
          </a:p>
          <a:p>
            <a:pPr marL="0" indent="0" algn="ctr">
              <a:buNone/>
            </a:pPr>
            <a:r>
              <a:rPr lang="es-ES" sz="1900" dirty="0"/>
              <a:t> HCLE – </a:t>
            </a:r>
            <a:r>
              <a:rPr lang="es-ES" sz="1900" dirty="0" err="1"/>
              <a:t>Fco</a:t>
            </a:r>
            <a:r>
              <a:rPr lang="es-ES" sz="1900" dirty="0"/>
              <a:t> Rico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55705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764704"/>
            <a:ext cx="7128791" cy="5346594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3294570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s-ES" sz="5700" dirty="0"/>
              <a:t>Los españoles del XVII, muy diferentemente de los de la época renacentista, se nos presentan como </a:t>
            </a:r>
            <a:r>
              <a:rPr lang="es-ES" sz="5700" b="1" dirty="0">
                <a:solidFill>
                  <a:srgbClr val="C00000"/>
                </a:solidFill>
              </a:rPr>
              <a:t>sacudidos</a:t>
            </a:r>
            <a:r>
              <a:rPr lang="es-ES" sz="5700" dirty="0"/>
              <a:t> por </a:t>
            </a:r>
            <a:r>
              <a:rPr lang="es-ES" sz="5700" b="1" dirty="0">
                <a:solidFill>
                  <a:srgbClr val="C00000"/>
                </a:solidFill>
              </a:rPr>
              <a:t>grave crisis</a:t>
            </a:r>
            <a:r>
              <a:rPr lang="es-ES" sz="5700" dirty="0"/>
              <a:t> en su proceso de integración.</a:t>
            </a:r>
          </a:p>
          <a:p>
            <a:pPr marL="0" indent="0" algn="ctr">
              <a:buNone/>
            </a:pPr>
            <a:r>
              <a:rPr lang="es-ES" sz="5700" dirty="0"/>
              <a:t>Es un </a:t>
            </a:r>
            <a:r>
              <a:rPr lang="es-ES" sz="5700" b="1" dirty="0">
                <a:solidFill>
                  <a:srgbClr val="C00000"/>
                </a:solidFill>
              </a:rPr>
              <a:t>estado interno de desarreglo, de disconformidad</a:t>
            </a:r>
            <a:r>
              <a:rPr lang="es-ES" sz="5700" dirty="0"/>
              <a:t>. Esas tensiones que de ahí surgen afectan a la relación de nobles y pecheros, de ricos y pobres, de cristianos viejos y conversos, de creyentes y no creyentes, de extranjeros y súbditos propios, de hombres y mujeres, de jóvenes y viejos, de gobierno central y poblaciones periféricas, etc. Motines, alborotos, rebeliones de gran violencia las hay por todas partes.</a:t>
            </a:r>
          </a:p>
          <a:p>
            <a:pPr marL="0" indent="0" algn="ctr">
              <a:buNone/>
            </a:pPr>
            <a:r>
              <a:rPr lang="es-ES" sz="5700" dirty="0"/>
              <a:t>… la monarquía, junto a sus instrumentos de represión física, acude a vigorizar los medios de integración social, poniendo en juego una serie de recursos técnicos de captación que constituyen la </a:t>
            </a:r>
            <a:r>
              <a:rPr lang="es-ES" sz="5700" b="1" dirty="0">
                <a:solidFill>
                  <a:srgbClr val="C00000"/>
                </a:solidFill>
              </a:rPr>
              <a:t>cultura barroca</a:t>
            </a:r>
            <a:r>
              <a:rPr lang="es-ES" sz="5700" dirty="0"/>
              <a:t>. </a:t>
            </a:r>
          </a:p>
          <a:p>
            <a:pPr marL="0" indent="0" algn="ctr">
              <a:buNone/>
            </a:pPr>
            <a:endParaRPr lang="es-ES" dirty="0"/>
          </a:p>
          <a:p>
            <a:pPr marL="0" indent="0" algn="ctr">
              <a:buNone/>
            </a:pPr>
            <a:r>
              <a:rPr lang="es-ES" sz="2300" dirty="0"/>
              <a:t>“La sociedad española del siglo XVII”, A. Domínguez </a:t>
            </a:r>
          </a:p>
          <a:p>
            <a:pPr marL="0" indent="0" algn="ctr">
              <a:buNone/>
            </a:pPr>
            <a:r>
              <a:rPr lang="es-ES" sz="2300" dirty="0"/>
              <a:t> HCLE – </a:t>
            </a:r>
            <a:r>
              <a:rPr lang="es-ES" sz="2300" dirty="0" err="1"/>
              <a:t>Fco</a:t>
            </a:r>
            <a:r>
              <a:rPr lang="es-ES" sz="2300" dirty="0"/>
              <a:t> Rico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1791282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Marcador de contenido 4" descr="Una imagen de una ciudad&#10;&#10;Descripción generada automáticamente con confianza baja">
            <a:extLst>
              <a:ext uri="{FF2B5EF4-FFF2-40B4-BE49-F238E27FC236}">
                <a16:creationId xmlns:a16="http://schemas.microsoft.com/office/drawing/2014/main" id="{8E63DAF6-E38C-4C5C-AB9B-34EB688B3D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388" b="23770"/>
          <a:stretch/>
        </p:blipFill>
        <p:spPr>
          <a:xfrm>
            <a:off x="683568" y="980728"/>
            <a:ext cx="7662090" cy="4397744"/>
          </a:xfrm>
          <a:prstGeom prst="rect">
            <a:avLst/>
          </a:prstGeom>
        </p:spPr>
      </p:pic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3F5E507-159E-4C5A-A93E-C78B2C307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1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761869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50405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/>
              <a:t>El hombre del siglo XVII oscila entre la resignación y la rebeldía frente a la situación que le ha tocado vivir: es el </a:t>
            </a:r>
            <a:r>
              <a:rPr lang="es-ES" b="1" dirty="0">
                <a:solidFill>
                  <a:srgbClr val="C00000"/>
                </a:solidFill>
              </a:rPr>
              <a:t>vitalismo desengañado</a:t>
            </a:r>
            <a:r>
              <a:rPr lang="es-ES" b="1" dirty="0"/>
              <a:t> </a:t>
            </a:r>
            <a:r>
              <a:rPr lang="es-ES" dirty="0"/>
              <a:t>que caracteriza al </a:t>
            </a:r>
          </a:p>
          <a:p>
            <a:pPr marL="0" indent="0" algn="ctr">
              <a:buNone/>
            </a:pPr>
            <a:r>
              <a:rPr lang="es-ES" dirty="0"/>
              <a:t>hombre barroco. </a:t>
            </a:r>
          </a:p>
          <a:p>
            <a:pPr marL="0" indent="0" algn="ctr">
              <a:buNone/>
            </a:pPr>
            <a:r>
              <a:rPr lang="es-ES" dirty="0"/>
              <a:t>De ahí nacen los contrastes, los claroscuros, el dinamismo, el gusto por lo elaborado, por los retorcimientos de estilo y de ingenio que caracterizan el arte y la literatura de esta época.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627153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548680"/>
            <a:ext cx="7200800" cy="5724636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4011285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89040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Las expresiones artísticas llegan a un agotamiento de los recursos expresivos renacentistas, lo que lleva a </a:t>
            </a:r>
          </a:p>
          <a:p>
            <a:pPr marL="0" indent="0" algn="ctr">
              <a:buNone/>
            </a:pPr>
            <a:r>
              <a:rPr lang="es-ES" b="1" dirty="0">
                <a:solidFill>
                  <a:srgbClr val="C00000"/>
                </a:solidFill>
              </a:rPr>
              <a:t>exagerarlos</a:t>
            </a:r>
            <a:r>
              <a:rPr lang="es-ES" dirty="0"/>
              <a:t> o </a:t>
            </a:r>
            <a:r>
              <a:rPr lang="es-ES" b="1" dirty="0">
                <a:solidFill>
                  <a:srgbClr val="C00000"/>
                </a:solidFill>
              </a:rPr>
              <a:t>forzarlos</a:t>
            </a:r>
            <a:r>
              <a:rPr lang="es-ES" dirty="0"/>
              <a:t> .</a:t>
            </a:r>
          </a:p>
          <a:p>
            <a:pPr marL="0" indent="0" algn="ctr">
              <a:buNone/>
            </a:pPr>
            <a:r>
              <a:rPr lang="es-ES" dirty="0"/>
              <a:t>Acumulación de adornos, abundancia de metáforas… </a:t>
            </a:r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1958496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94928"/>
            <a:ext cx="6840760" cy="3844274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9047064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476672"/>
            <a:ext cx="3946366" cy="5961279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028169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gloria del BARROCO… Valencia</a:t>
            </a:r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56792"/>
            <a:ext cx="5760640" cy="4320480"/>
          </a:xfrm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1122720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32656"/>
            <a:ext cx="4618608" cy="6158145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37026752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191554" cy="5397635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045533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560840" cy="5670631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342289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319967" cy="5001419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13367011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Marcador de contenid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91869"/>
            <a:ext cx="4608512" cy="6143385"/>
          </a:xfr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9681455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60285"/>
            <a:ext cx="3456384" cy="4614451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132856"/>
            <a:ext cx="4762500" cy="3571875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720411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36912"/>
            <a:ext cx="2848626" cy="3798168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8640"/>
            <a:ext cx="5423925" cy="4067944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1457932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16632"/>
            <a:ext cx="5215766" cy="3024336"/>
          </a:xfr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277631"/>
            <a:ext cx="4392488" cy="3492028"/>
          </a:xfrm>
          <a:prstGeom prst="rect">
            <a:avLst/>
          </a:prstGeom>
        </p:spPr>
      </p:pic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María Doménech Ballester - Santa Ana Valencia</a:t>
            </a:r>
          </a:p>
        </p:txBody>
      </p:sp>
    </p:spTree>
    <p:extLst>
      <p:ext uri="{BB962C8B-B14F-4D97-AF65-F5344CB8AC3E}">
        <p14:creationId xmlns:p14="http://schemas.microsoft.com/office/powerpoint/2010/main" val="23370922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1174</Words>
  <Application>Microsoft Office PowerPoint</Application>
  <PresentationFormat>Presentación en pantalla (4:3)</PresentationFormat>
  <Paragraphs>103</Paragraphs>
  <Slides>30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3" baseType="lpstr">
      <vt:lpstr>Arial</vt:lpstr>
      <vt:lpstr>Calibri</vt:lpstr>
      <vt:lpstr>Tema de Office</vt:lpstr>
      <vt:lpstr>Del RENACIMIENTO al BARROCO…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España del siglo XVII Época de crisis y decadencia </vt:lpstr>
      <vt:lpstr>Deterioro de la sociedad española:  Las épocas depresivas exacerban los antagonismos sociales; por este motivo en el siglo XVII se produce una polarización social enorme entre una minoría de privilegiados y una mayoría miserable.</vt:lpstr>
      <vt:lpstr>Cambios culturales    y científicos</vt:lpstr>
      <vt:lpstr>Presentación de PowerPoint</vt:lpstr>
      <vt:lpstr>CARACTERÍSTICAS ESTÉTICAS  DEL ARTE BARROCO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gloria del BARROCO… Valencia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 RENACIMIENTO al BARROCO…</dc:title>
  <dc:creator>María Doménech Ballester</dc:creator>
  <cp:lastModifiedBy>SANTIAGO JOSÉ DE TARANCO CARVAJAL</cp:lastModifiedBy>
  <cp:revision>4</cp:revision>
  <dcterms:created xsi:type="dcterms:W3CDTF">2019-01-27T18:42:23Z</dcterms:created>
  <dcterms:modified xsi:type="dcterms:W3CDTF">2023-02-11T08:32:38Z</dcterms:modified>
</cp:coreProperties>
</file>