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2" r:id="rId1"/>
    <p:sldMasterId id="2147483744" r:id="rId2"/>
    <p:sldMasterId id="2147483756" r:id="rId3"/>
  </p:sldMasterIdLst>
  <p:notesMasterIdLst>
    <p:notesMasterId r:id="rId23"/>
  </p:notesMasterIdLst>
  <p:sldIdLst>
    <p:sldId id="256" r:id="rId4"/>
    <p:sldId id="257" r:id="rId5"/>
    <p:sldId id="259" r:id="rId6"/>
    <p:sldId id="280" r:id="rId7"/>
    <p:sldId id="260" r:id="rId8"/>
    <p:sldId id="262" r:id="rId9"/>
    <p:sldId id="263" r:id="rId10"/>
    <p:sldId id="279" r:id="rId11"/>
    <p:sldId id="264" r:id="rId12"/>
    <p:sldId id="266" r:id="rId13"/>
    <p:sldId id="278" r:id="rId14"/>
    <p:sldId id="270" r:id="rId15"/>
    <p:sldId id="271" r:id="rId16"/>
    <p:sldId id="274" r:id="rId17"/>
    <p:sldId id="281" r:id="rId18"/>
    <p:sldId id="284" r:id="rId19"/>
    <p:sldId id="283" r:id="rId20"/>
    <p:sldId id="282" r:id="rId21"/>
    <p:sldId id="28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B531"/>
    <a:srgbClr val="F9CBCB"/>
    <a:srgbClr val="C7E6A4"/>
    <a:srgbClr val="EA144C"/>
    <a:srgbClr val="F9E7A5"/>
    <a:srgbClr val="FFCC99"/>
    <a:srgbClr val="FFCC66"/>
    <a:srgbClr val="F4A6A6"/>
    <a:srgbClr val="F5BCF6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48" y="2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2FAE57-8C0F-4B52-A743-F1C05BF901B2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3ED22E53-877E-4085-88D2-AC88AD9977E4}">
      <dgm:prSet phldrT="[Texto]" custT="1"/>
      <dgm:spPr/>
      <dgm:t>
        <a:bodyPr/>
        <a:lstStyle/>
        <a:p>
          <a:r>
            <a:rPr lang="es-ES" sz="4000"/>
            <a:t>PROPIAS</a:t>
          </a:r>
          <a:endParaRPr lang="es-ES" sz="4000" dirty="0"/>
        </a:p>
      </dgm:t>
    </dgm:pt>
    <dgm:pt modelId="{7ADFEB6B-02A8-4912-AFCA-6E9B91B70B8C}" type="parTrans" cxnId="{6FCC91EB-F50E-4676-81CB-CD92CEA1E31B}">
      <dgm:prSet/>
      <dgm:spPr/>
      <dgm:t>
        <a:bodyPr/>
        <a:lstStyle/>
        <a:p>
          <a:endParaRPr lang="es-ES"/>
        </a:p>
      </dgm:t>
    </dgm:pt>
    <dgm:pt modelId="{4A972E68-CA7D-49E4-9ED4-C94F02548512}" type="sibTrans" cxnId="{6FCC91EB-F50E-4676-81CB-CD92CEA1E31B}">
      <dgm:prSet phldrT="01" phldr="0"/>
      <dgm:spPr/>
      <dgm:t>
        <a:bodyPr/>
        <a:lstStyle/>
        <a:p>
          <a:r>
            <a:rPr lang="es-ES"/>
            <a:t>01</a:t>
          </a:r>
          <a:endParaRPr lang="es-ES" dirty="0"/>
        </a:p>
      </dgm:t>
    </dgm:pt>
    <dgm:pt modelId="{B743915C-C4E1-405A-814C-FBA78B71AF77}">
      <dgm:prSet phldrT="[Texto]" custT="1"/>
      <dgm:spPr/>
      <dgm:t>
        <a:bodyPr/>
        <a:lstStyle/>
        <a:p>
          <a:r>
            <a:rPr lang="es-ES" sz="2800" dirty="0"/>
            <a:t>Lugar</a:t>
          </a:r>
        </a:p>
      </dgm:t>
    </dgm:pt>
    <dgm:pt modelId="{F067F534-142D-4206-9B97-7FC2B1C19406}" type="parTrans" cxnId="{604DEEA6-325B-4112-B1C2-017487A1B2BD}">
      <dgm:prSet/>
      <dgm:spPr/>
      <dgm:t>
        <a:bodyPr/>
        <a:lstStyle/>
        <a:p>
          <a:endParaRPr lang="es-ES"/>
        </a:p>
      </dgm:t>
    </dgm:pt>
    <dgm:pt modelId="{0EE89E5E-B9AC-434D-A456-6E57B4F795A1}" type="sibTrans" cxnId="{604DEEA6-325B-4112-B1C2-017487A1B2BD}">
      <dgm:prSet/>
      <dgm:spPr/>
      <dgm:t>
        <a:bodyPr/>
        <a:lstStyle/>
        <a:p>
          <a:endParaRPr lang="es-ES"/>
        </a:p>
      </dgm:t>
    </dgm:pt>
    <dgm:pt modelId="{4D59DE2F-7371-4586-8A2F-2FAD688A38A3}">
      <dgm:prSet phldrT="[Texto]" custT="1"/>
      <dgm:spPr/>
      <dgm:t>
        <a:bodyPr/>
        <a:lstStyle/>
        <a:p>
          <a:r>
            <a:rPr lang="es-ES" sz="2800" dirty="0"/>
            <a:t>Tiempo</a:t>
          </a:r>
        </a:p>
      </dgm:t>
    </dgm:pt>
    <dgm:pt modelId="{12B2BF90-3A1D-4443-8F52-263B14367616}" type="parTrans" cxnId="{2224A5AD-403B-4F6F-97A6-5F088B8326F0}">
      <dgm:prSet/>
      <dgm:spPr/>
      <dgm:t>
        <a:bodyPr/>
        <a:lstStyle/>
        <a:p>
          <a:endParaRPr lang="es-ES"/>
        </a:p>
      </dgm:t>
    </dgm:pt>
    <dgm:pt modelId="{080D3557-F134-4441-B400-7361E3C5FEEC}" type="sibTrans" cxnId="{2224A5AD-403B-4F6F-97A6-5F088B8326F0}">
      <dgm:prSet/>
      <dgm:spPr/>
      <dgm:t>
        <a:bodyPr/>
        <a:lstStyle/>
        <a:p>
          <a:endParaRPr lang="es-ES"/>
        </a:p>
      </dgm:t>
    </dgm:pt>
    <dgm:pt modelId="{EF7A1760-68A0-4AF6-8BC7-F60D5F51B4D3}">
      <dgm:prSet phldrT="[Texto]" custT="1"/>
      <dgm:spPr/>
      <dgm:t>
        <a:bodyPr/>
        <a:lstStyle/>
        <a:p>
          <a:r>
            <a:rPr lang="es-ES" sz="3200" dirty="0"/>
            <a:t>IMPROPIAS</a:t>
          </a:r>
        </a:p>
      </dgm:t>
    </dgm:pt>
    <dgm:pt modelId="{8200878D-0034-4089-AE07-A0F5D028359D}" type="parTrans" cxnId="{89522572-1015-4665-8329-E5E49DBDF884}">
      <dgm:prSet/>
      <dgm:spPr/>
      <dgm:t>
        <a:bodyPr/>
        <a:lstStyle/>
        <a:p>
          <a:endParaRPr lang="es-ES"/>
        </a:p>
      </dgm:t>
    </dgm:pt>
    <dgm:pt modelId="{F1C22E56-E080-4051-8D0F-F285BC1AD210}" type="sibTrans" cxnId="{89522572-1015-4665-8329-E5E49DBDF884}">
      <dgm:prSet phldrT="02" phldr="0"/>
      <dgm:spPr/>
      <dgm:t>
        <a:bodyPr/>
        <a:lstStyle/>
        <a:p>
          <a:r>
            <a:rPr lang="es-ES"/>
            <a:t>02</a:t>
          </a:r>
          <a:endParaRPr lang="es-ES" dirty="0"/>
        </a:p>
      </dgm:t>
    </dgm:pt>
    <dgm:pt modelId="{958CA30D-7E62-45EC-A0E1-4D0AF4AACF4E}">
      <dgm:prSet phldrT="[Texto]" custT="1"/>
      <dgm:spPr/>
      <dgm:t>
        <a:bodyPr/>
        <a:lstStyle/>
        <a:p>
          <a:r>
            <a:rPr lang="es-ES" sz="2400" dirty="0"/>
            <a:t>Causales y finales: </a:t>
          </a:r>
          <a:r>
            <a:rPr lang="es-ES" sz="2400" dirty="0">
              <a:solidFill>
                <a:schemeClr val="accent2"/>
              </a:solidFill>
            </a:rPr>
            <a:t>CC</a:t>
          </a:r>
        </a:p>
      </dgm:t>
    </dgm:pt>
    <dgm:pt modelId="{6BA7A8DC-14CF-4334-ADE4-D54E65623D01}" type="parTrans" cxnId="{6F4840F3-280F-4D6C-A3C5-D9B6094D15E2}">
      <dgm:prSet/>
      <dgm:spPr/>
      <dgm:t>
        <a:bodyPr/>
        <a:lstStyle/>
        <a:p>
          <a:endParaRPr lang="es-ES"/>
        </a:p>
      </dgm:t>
    </dgm:pt>
    <dgm:pt modelId="{35632123-FC5B-4CA2-84BB-84293CB16EFC}" type="sibTrans" cxnId="{6F4840F3-280F-4D6C-A3C5-D9B6094D15E2}">
      <dgm:prSet/>
      <dgm:spPr/>
      <dgm:t>
        <a:bodyPr/>
        <a:lstStyle/>
        <a:p>
          <a:endParaRPr lang="es-ES"/>
        </a:p>
      </dgm:t>
    </dgm:pt>
    <dgm:pt modelId="{073218D0-2FA6-4B27-91A6-4A9A1724105F}">
      <dgm:prSet phldrT="[Texto]" custT="1"/>
      <dgm:spPr/>
      <dgm:t>
        <a:bodyPr/>
        <a:lstStyle/>
        <a:p>
          <a:r>
            <a:rPr lang="es-ES" sz="2400" dirty="0"/>
            <a:t>Ilativas, condicionales y concesivas: </a:t>
          </a:r>
          <a:r>
            <a:rPr lang="es-ES" sz="2400" dirty="0">
              <a:solidFill>
                <a:schemeClr val="accent2"/>
              </a:solidFill>
            </a:rPr>
            <a:t>estructura bimembre</a:t>
          </a:r>
        </a:p>
      </dgm:t>
    </dgm:pt>
    <dgm:pt modelId="{A53F0784-09D0-4959-9CB1-57DFA7036472}" type="parTrans" cxnId="{B536EB16-F365-452A-9F89-1E0218D03F48}">
      <dgm:prSet/>
      <dgm:spPr/>
      <dgm:t>
        <a:bodyPr/>
        <a:lstStyle/>
        <a:p>
          <a:endParaRPr lang="es-ES"/>
        </a:p>
      </dgm:t>
    </dgm:pt>
    <dgm:pt modelId="{9A040B90-9752-45AE-AA93-A9C8DE3C79CF}" type="sibTrans" cxnId="{B536EB16-F365-452A-9F89-1E0218D03F48}">
      <dgm:prSet/>
      <dgm:spPr/>
      <dgm:t>
        <a:bodyPr/>
        <a:lstStyle/>
        <a:p>
          <a:endParaRPr lang="es-ES"/>
        </a:p>
      </dgm:t>
    </dgm:pt>
    <dgm:pt modelId="{79939747-356A-4F9F-8278-54A71EB734FE}">
      <dgm:prSet phldrT="[Texto]" custT="1"/>
      <dgm:spPr/>
      <dgm:t>
        <a:bodyPr/>
        <a:lstStyle/>
        <a:p>
          <a:r>
            <a:rPr lang="es-ES" sz="2800" dirty="0"/>
            <a:t>Modo </a:t>
          </a:r>
        </a:p>
      </dgm:t>
    </dgm:pt>
    <dgm:pt modelId="{37A90830-B27A-4A08-9E87-FAB525A125D5}" type="parTrans" cxnId="{13643AA7-DB07-4FA8-954D-FDCBB0F2A3F6}">
      <dgm:prSet/>
      <dgm:spPr/>
      <dgm:t>
        <a:bodyPr/>
        <a:lstStyle/>
        <a:p>
          <a:endParaRPr lang="es-ES"/>
        </a:p>
      </dgm:t>
    </dgm:pt>
    <dgm:pt modelId="{094027FF-32A2-4DEA-AC72-A0A249DB60E4}" type="sibTrans" cxnId="{13643AA7-DB07-4FA8-954D-FDCBB0F2A3F6}">
      <dgm:prSet/>
      <dgm:spPr/>
      <dgm:t>
        <a:bodyPr/>
        <a:lstStyle/>
        <a:p>
          <a:endParaRPr lang="es-ES"/>
        </a:p>
      </dgm:t>
    </dgm:pt>
    <dgm:pt modelId="{E273B17C-A4D5-47CF-BA16-428577FC98BF}">
      <dgm:prSet phldrT="[Texto]" custT="1"/>
      <dgm:spPr/>
      <dgm:t>
        <a:bodyPr/>
        <a:lstStyle/>
        <a:p>
          <a:r>
            <a:rPr lang="es-ES" sz="2400" dirty="0"/>
            <a:t>Comparativas y consecutivas: </a:t>
          </a:r>
          <a:r>
            <a:rPr lang="es-ES" sz="2400" dirty="0">
              <a:solidFill>
                <a:schemeClr val="accent2"/>
              </a:solidFill>
            </a:rPr>
            <a:t>relación de interdependencia</a:t>
          </a:r>
        </a:p>
      </dgm:t>
    </dgm:pt>
    <dgm:pt modelId="{62F0BDB4-89FE-48D1-B380-865A2F7E3DDE}" type="parTrans" cxnId="{7168CDA4-B347-42BE-BF19-8B2F8811489C}">
      <dgm:prSet/>
      <dgm:spPr/>
      <dgm:t>
        <a:bodyPr/>
        <a:lstStyle/>
        <a:p>
          <a:endParaRPr lang="es-ES"/>
        </a:p>
      </dgm:t>
    </dgm:pt>
    <dgm:pt modelId="{AEAD18CE-898E-4B78-8964-EBA0EABB2CCF}" type="sibTrans" cxnId="{7168CDA4-B347-42BE-BF19-8B2F8811489C}">
      <dgm:prSet/>
      <dgm:spPr/>
      <dgm:t>
        <a:bodyPr/>
        <a:lstStyle/>
        <a:p>
          <a:endParaRPr lang="es-ES"/>
        </a:p>
      </dgm:t>
    </dgm:pt>
    <dgm:pt modelId="{CBB89888-9386-4C6E-AC4A-BA4B5EEF5DB3}" type="pres">
      <dgm:prSet presAssocID="{F22FAE57-8C0F-4B52-A743-F1C05BF901B2}" presName="Name0" presStyleCnt="0">
        <dgm:presLayoutVars>
          <dgm:animLvl val="lvl"/>
          <dgm:resizeHandles val="exact"/>
        </dgm:presLayoutVars>
      </dgm:prSet>
      <dgm:spPr/>
    </dgm:pt>
    <dgm:pt modelId="{769B9814-6BB2-41D3-A12C-19B26EF8FD1E}" type="pres">
      <dgm:prSet presAssocID="{3ED22E53-877E-4085-88D2-AC88AD9977E4}" presName="compositeNode" presStyleCnt="0">
        <dgm:presLayoutVars>
          <dgm:bulletEnabled val="1"/>
        </dgm:presLayoutVars>
      </dgm:prSet>
      <dgm:spPr/>
    </dgm:pt>
    <dgm:pt modelId="{E500570A-B8BE-46EC-AF37-D9DD679BADF3}" type="pres">
      <dgm:prSet presAssocID="{3ED22E53-877E-4085-88D2-AC88AD9977E4}" presName="bgRect" presStyleLbl="alignNode1" presStyleIdx="0" presStyleCnt="2"/>
      <dgm:spPr/>
    </dgm:pt>
    <dgm:pt modelId="{9F131633-FC69-425F-9A59-09085ACB4E21}" type="pres">
      <dgm:prSet presAssocID="{4A972E68-CA7D-49E4-9ED4-C94F02548512}" presName="sibTransNodeRect" presStyleLbl="alignNode1" presStyleIdx="0" presStyleCnt="2" custScaleY="68193">
        <dgm:presLayoutVars>
          <dgm:chMax val="0"/>
          <dgm:bulletEnabled val="1"/>
        </dgm:presLayoutVars>
      </dgm:prSet>
      <dgm:spPr/>
    </dgm:pt>
    <dgm:pt modelId="{3855EF59-7D1E-4428-A41D-8F73FFD25B75}" type="pres">
      <dgm:prSet presAssocID="{3ED22E53-877E-4085-88D2-AC88AD9977E4}" presName="nodeRect" presStyleLbl="alignNode1" presStyleIdx="0" presStyleCnt="2">
        <dgm:presLayoutVars>
          <dgm:bulletEnabled val="1"/>
        </dgm:presLayoutVars>
      </dgm:prSet>
      <dgm:spPr/>
    </dgm:pt>
    <dgm:pt modelId="{DF91D09C-8D58-492B-808B-1B593301B9BA}" type="pres">
      <dgm:prSet presAssocID="{4A972E68-CA7D-49E4-9ED4-C94F02548512}" presName="sibTrans" presStyleCnt="0"/>
      <dgm:spPr/>
    </dgm:pt>
    <dgm:pt modelId="{62800979-B85E-4AFC-8C61-D13E19345C95}" type="pres">
      <dgm:prSet presAssocID="{EF7A1760-68A0-4AF6-8BC7-F60D5F51B4D3}" presName="compositeNode" presStyleCnt="0">
        <dgm:presLayoutVars>
          <dgm:bulletEnabled val="1"/>
        </dgm:presLayoutVars>
      </dgm:prSet>
      <dgm:spPr/>
    </dgm:pt>
    <dgm:pt modelId="{23AA79F6-05C7-40D2-A472-DCB5F5385E7C}" type="pres">
      <dgm:prSet presAssocID="{EF7A1760-68A0-4AF6-8BC7-F60D5F51B4D3}" presName="bgRect" presStyleLbl="alignNode1" presStyleIdx="1" presStyleCnt="2"/>
      <dgm:spPr/>
    </dgm:pt>
    <dgm:pt modelId="{2ABD0B52-B0AD-42E4-83B6-E87720E53D58}" type="pres">
      <dgm:prSet presAssocID="{F1C22E56-E080-4051-8D0F-F285BC1AD210}" presName="sibTransNodeRect" presStyleLbl="alignNode1" presStyleIdx="1" presStyleCnt="2">
        <dgm:presLayoutVars>
          <dgm:chMax val="0"/>
          <dgm:bulletEnabled val="1"/>
        </dgm:presLayoutVars>
      </dgm:prSet>
      <dgm:spPr/>
    </dgm:pt>
    <dgm:pt modelId="{79942E4F-37F0-4BE2-9D85-AB127F880F74}" type="pres">
      <dgm:prSet presAssocID="{EF7A1760-68A0-4AF6-8BC7-F60D5F51B4D3}" presName="nodeRect" presStyleLbl="alignNode1" presStyleIdx="1" presStyleCnt="2">
        <dgm:presLayoutVars>
          <dgm:bulletEnabled val="1"/>
        </dgm:presLayoutVars>
      </dgm:prSet>
      <dgm:spPr/>
    </dgm:pt>
  </dgm:ptLst>
  <dgm:cxnLst>
    <dgm:cxn modelId="{66962D0C-D994-464E-96ED-93F1679DBFFD}" type="presOf" srcId="{4A972E68-CA7D-49E4-9ED4-C94F02548512}" destId="{9F131633-FC69-425F-9A59-09085ACB4E21}" srcOrd="0" destOrd="0" presId="urn:microsoft.com/office/officeart/2016/7/layout/LinearBlockProcessNumbered"/>
    <dgm:cxn modelId="{40BAFE14-FF67-4DD4-AD16-BDB077EA67CE}" type="presOf" srcId="{79939747-356A-4F9F-8278-54A71EB734FE}" destId="{3855EF59-7D1E-4428-A41D-8F73FFD25B75}" srcOrd="0" destOrd="3" presId="urn:microsoft.com/office/officeart/2016/7/layout/LinearBlockProcessNumbered"/>
    <dgm:cxn modelId="{B536EB16-F365-452A-9F89-1E0218D03F48}" srcId="{EF7A1760-68A0-4AF6-8BC7-F60D5F51B4D3}" destId="{073218D0-2FA6-4B27-91A6-4A9A1724105F}" srcOrd="1" destOrd="0" parTransId="{A53F0784-09D0-4959-9CB1-57DFA7036472}" sibTransId="{9A040B90-9752-45AE-AA93-A9C8DE3C79CF}"/>
    <dgm:cxn modelId="{05E62B31-49D0-41A5-9528-A63E01F9DCD9}" type="presOf" srcId="{4D59DE2F-7371-4586-8A2F-2FAD688A38A3}" destId="{3855EF59-7D1E-4428-A41D-8F73FFD25B75}" srcOrd="0" destOrd="2" presId="urn:microsoft.com/office/officeart/2016/7/layout/LinearBlockProcessNumbered"/>
    <dgm:cxn modelId="{24E27539-916B-49E5-AD98-781B20818EA9}" type="presOf" srcId="{F1C22E56-E080-4051-8D0F-F285BC1AD210}" destId="{2ABD0B52-B0AD-42E4-83B6-E87720E53D58}" srcOrd="0" destOrd="0" presId="urn:microsoft.com/office/officeart/2016/7/layout/LinearBlockProcessNumbered"/>
    <dgm:cxn modelId="{29AA8842-415B-42AD-A752-0037D5A83146}" type="presOf" srcId="{3ED22E53-877E-4085-88D2-AC88AD9977E4}" destId="{E500570A-B8BE-46EC-AF37-D9DD679BADF3}" srcOrd="0" destOrd="0" presId="urn:microsoft.com/office/officeart/2016/7/layout/LinearBlockProcessNumbered"/>
    <dgm:cxn modelId="{7A7A0665-2981-4A97-9D20-857343C30133}" type="presOf" srcId="{B743915C-C4E1-405A-814C-FBA78B71AF77}" destId="{3855EF59-7D1E-4428-A41D-8F73FFD25B75}" srcOrd="0" destOrd="1" presId="urn:microsoft.com/office/officeart/2016/7/layout/LinearBlockProcessNumbered"/>
    <dgm:cxn modelId="{AE394E65-8887-4C37-8F61-9A88764B16F4}" type="presOf" srcId="{E273B17C-A4D5-47CF-BA16-428577FC98BF}" destId="{79942E4F-37F0-4BE2-9D85-AB127F880F74}" srcOrd="0" destOrd="3" presId="urn:microsoft.com/office/officeart/2016/7/layout/LinearBlockProcessNumbered"/>
    <dgm:cxn modelId="{89522572-1015-4665-8329-E5E49DBDF884}" srcId="{F22FAE57-8C0F-4B52-A743-F1C05BF901B2}" destId="{EF7A1760-68A0-4AF6-8BC7-F60D5F51B4D3}" srcOrd="1" destOrd="0" parTransId="{8200878D-0034-4089-AE07-A0F5D028359D}" sibTransId="{F1C22E56-E080-4051-8D0F-F285BC1AD210}"/>
    <dgm:cxn modelId="{8088307A-C610-49A1-B7E3-F991041394E0}" type="presOf" srcId="{3ED22E53-877E-4085-88D2-AC88AD9977E4}" destId="{3855EF59-7D1E-4428-A41D-8F73FFD25B75}" srcOrd="1" destOrd="0" presId="urn:microsoft.com/office/officeart/2016/7/layout/LinearBlockProcessNumbered"/>
    <dgm:cxn modelId="{A0E39E7F-37DF-483C-B63A-D73C6B266A99}" type="presOf" srcId="{EF7A1760-68A0-4AF6-8BC7-F60D5F51B4D3}" destId="{23AA79F6-05C7-40D2-A472-DCB5F5385E7C}" srcOrd="0" destOrd="0" presId="urn:microsoft.com/office/officeart/2016/7/layout/LinearBlockProcessNumbered"/>
    <dgm:cxn modelId="{4B873A8A-D87A-46FA-9DC5-70E7BA4FD81C}" type="presOf" srcId="{958CA30D-7E62-45EC-A0E1-4D0AF4AACF4E}" destId="{79942E4F-37F0-4BE2-9D85-AB127F880F74}" srcOrd="0" destOrd="1" presId="urn:microsoft.com/office/officeart/2016/7/layout/LinearBlockProcessNumbered"/>
    <dgm:cxn modelId="{6AC47396-02A7-46A2-904A-AC58A32A99B1}" type="presOf" srcId="{073218D0-2FA6-4B27-91A6-4A9A1724105F}" destId="{79942E4F-37F0-4BE2-9D85-AB127F880F74}" srcOrd="0" destOrd="2" presId="urn:microsoft.com/office/officeart/2016/7/layout/LinearBlockProcessNumbered"/>
    <dgm:cxn modelId="{784046A1-90F6-466C-A293-AD087609920C}" type="presOf" srcId="{F22FAE57-8C0F-4B52-A743-F1C05BF901B2}" destId="{CBB89888-9386-4C6E-AC4A-BA4B5EEF5DB3}" srcOrd="0" destOrd="0" presId="urn:microsoft.com/office/officeart/2016/7/layout/LinearBlockProcessNumbered"/>
    <dgm:cxn modelId="{7168CDA4-B347-42BE-BF19-8B2F8811489C}" srcId="{EF7A1760-68A0-4AF6-8BC7-F60D5F51B4D3}" destId="{E273B17C-A4D5-47CF-BA16-428577FC98BF}" srcOrd="2" destOrd="0" parTransId="{62F0BDB4-89FE-48D1-B380-865A2F7E3DDE}" sibTransId="{AEAD18CE-898E-4B78-8964-EBA0EABB2CCF}"/>
    <dgm:cxn modelId="{604DEEA6-325B-4112-B1C2-017487A1B2BD}" srcId="{3ED22E53-877E-4085-88D2-AC88AD9977E4}" destId="{B743915C-C4E1-405A-814C-FBA78B71AF77}" srcOrd="0" destOrd="0" parTransId="{F067F534-142D-4206-9B97-7FC2B1C19406}" sibTransId="{0EE89E5E-B9AC-434D-A456-6E57B4F795A1}"/>
    <dgm:cxn modelId="{13643AA7-DB07-4FA8-954D-FDCBB0F2A3F6}" srcId="{3ED22E53-877E-4085-88D2-AC88AD9977E4}" destId="{79939747-356A-4F9F-8278-54A71EB734FE}" srcOrd="2" destOrd="0" parTransId="{37A90830-B27A-4A08-9E87-FAB525A125D5}" sibTransId="{094027FF-32A2-4DEA-AC72-A0A249DB60E4}"/>
    <dgm:cxn modelId="{2224A5AD-403B-4F6F-97A6-5F088B8326F0}" srcId="{3ED22E53-877E-4085-88D2-AC88AD9977E4}" destId="{4D59DE2F-7371-4586-8A2F-2FAD688A38A3}" srcOrd="1" destOrd="0" parTransId="{12B2BF90-3A1D-4443-8F52-263B14367616}" sibTransId="{080D3557-F134-4441-B400-7361E3C5FEEC}"/>
    <dgm:cxn modelId="{31709FD2-C957-46A9-BDDA-FEAA9E9E5DF1}" type="presOf" srcId="{EF7A1760-68A0-4AF6-8BC7-F60D5F51B4D3}" destId="{79942E4F-37F0-4BE2-9D85-AB127F880F74}" srcOrd="1" destOrd="0" presId="urn:microsoft.com/office/officeart/2016/7/layout/LinearBlockProcessNumbered"/>
    <dgm:cxn modelId="{6FCC91EB-F50E-4676-81CB-CD92CEA1E31B}" srcId="{F22FAE57-8C0F-4B52-A743-F1C05BF901B2}" destId="{3ED22E53-877E-4085-88D2-AC88AD9977E4}" srcOrd="0" destOrd="0" parTransId="{7ADFEB6B-02A8-4912-AFCA-6E9B91B70B8C}" sibTransId="{4A972E68-CA7D-49E4-9ED4-C94F02548512}"/>
    <dgm:cxn modelId="{6F4840F3-280F-4D6C-A3C5-D9B6094D15E2}" srcId="{EF7A1760-68A0-4AF6-8BC7-F60D5F51B4D3}" destId="{958CA30D-7E62-45EC-A0E1-4D0AF4AACF4E}" srcOrd="0" destOrd="0" parTransId="{6BA7A8DC-14CF-4334-ADE4-D54E65623D01}" sibTransId="{35632123-FC5B-4CA2-84BB-84293CB16EFC}"/>
    <dgm:cxn modelId="{6F6E6170-408E-438E-9DFC-A74015C3B30D}" type="presParOf" srcId="{CBB89888-9386-4C6E-AC4A-BA4B5EEF5DB3}" destId="{769B9814-6BB2-41D3-A12C-19B26EF8FD1E}" srcOrd="0" destOrd="0" presId="urn:microsoft.com/office/officeart/2016/7/layout/LinearBlockProcessNumbered"/>
    <dgm:cxn modelId="{903AA3C4-8FD9-4051-BD43-88E6BB1AC8DD}" type="presParOf" srcId="{769B9814-6BB2-41D3-A12C-19B26EF8FD1E}" destId="{E500570A-B8BE-46EC-AF37-D9DD679BADF3}" srcOrd="0" destOrd="0" presId="urn:microsoft.com/office/officeart/2016/7/layout/LinearBlockProcessNumbered"/>
    <dgm:cxn modelId="{1F62218A-4DA2-4E5E-A334-4843FBF40379}" type="presParOf" srcId="{769B9814-6BB2-41D3-A12C-19B26EF8FD1E}" destId="{9F131633-FC69-425F-9A59-09085ACB4E21}" srcOrd="1" destOrd="0" presId="urn:microsoft.com/office/officeart/2016/7/layout/LinearBlockProcessNumbered"/>
    <dgm:cxn modelId="{65543F1F-B55E-4B29-B9D7-E3AE3027E7D9}" type="presParOf" srcId="{769B9814-6BB2-41D3-A12C-19B26EF8FD1E}" destId="{3855EF59-7D1E-4428-A41D-8F73FFD25B75}" srcOrd="2" destOrd="0" presId="urn:microsoft.com/office/officeart/2016/7/layout/LinearBlockProcessNumbered"/>
    <dgm:cxn modelId="{FCB0FC0B-0DED-4355-9F30-3F2467D5058B}" type="presParOf" srcId="{CBB89888-9386-4C6E-AC4A-BA4B5EEF5DB3}" destId="{DF91D09C-8D58-492B-808B-1B593301B9BA}" srcOrd="1" destOrd="0" presId="urn:microsoft.com/office/officeart/2016/7/layout/LinearBlockProcessNumbered"/>
    <dgm:cxn modelId="{8F5C081D-B3E1-4F55-926B-0AAA774AF1A7}" type="presParOf" srcId="{CBB89888-9386-4C6E-AC4A-BA4B5EEF5DB3}" destId="{62800979-B85E-4AFC-8C61-D13E19345C95}" srcOrd="2" destOrd="0" presId="urn:microsoft.com/office/officeart/2016/7/layout/LinearBlockProcessNumbered"/>
    <dgm:cxn modelId="{4752E51E-8D93-4483-8A93-FF6E01C647A1}" type="presParOf" srcId="{62800979-B85E-4AFC-8C61-D13E19345C95}" destId="{23AA79F6-05C7-40D2-A472-DCB5F5385E7C}" srcOrd="0" destOrd="0" presId="urn:microsoft.com/office/officeart/2016/7/layout/LinearBlockProcessNumbered"/>
    <dgm:cxn modelId="{CE3F45D5-48E9-4B5A-8A5F-A180949FB861}" type="presParOf" srcId="{62800979-B85E-4AFC-8C61-D13E19345C95}" destId="{2ABD0B52-B0AD-42E4-83B6-E87720E53D58}" srcOrd="1" destOrd="0" presId="urn:microsoft.com/office/officeart/2016/7/layout/LinearBlockProcessNumbered"/>
    <dgm:cxn modelId="{D48B653D-341D-4E7C-8BB6-52958B125A0C}" type="presParOf" srcId="{62800979-B85E-4AFC-8C61-D13E19345C95}" destId="{79942E4F-37F0-4BE2-9D85-AB127F880F74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00570A-B8BE-46EC-AF37-D9DD679BADF3}">
      <dsp:nvSpPr>
        <dsp:cNvPr id="0" name=""/>
        <dsp:cNvSpPr/>
      </dsp:nvSpPr>
      <dsp:spPr>
        <a:xfrm>
          <a:off x="3673" y="0"/>
          <a:ext cx="5647653" cy="618449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7863" tIns="0" rIns="557863" bIns="3302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/>
            <a:t>PROPIAS</a:t>
          </a:r>
          <a:endParaRPr lang="es-ES" sz="40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800" kern="1200" dirty="0"/>
            <a:t>Lugar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800" kern="1200" dirty="0"/>
            <a:t>Tiempo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800" kern="1200" dirty="0"/>
            <a:t>Modo </a:t>
          </a:r>
        </a:p>
      </dsp:txBody>
      <dsp:txXfrm>
        <a:off x="3673" y="2473796"/>
        <a:ext cx="5647653" cy="3710694"/>
      </dsp:txXfrm>
    </dsp:sp>
    <dsp:sp modelId="{9F131633-FC69-425F-9A59-09085ACB4E21}">
      <dsp:nvSpPr>
        <dsp:cNvPr id="0" name=""/>
        <dsp:cNvSpPr/>
      </dsp:nvSpPr>
      <dsp:spPr>
        <a:xfrm>
          <a:off x="3673" y="393420"/>
          <a:ext cx="5647653" cy="1686955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7863" tIns="165100" rIns="557863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600" kern="1200"/>
            <a:t>01</a:t>
          </a:r>
          <a:endParaRPr lang="es-ES" sz="6600" kern="1200" dirty="0"/>
        </a:p>
      </dsp:txBody>
      <dsp:txXfrm>
        <a:off x="3673" y="393420"/>
        <a:ext cx="5647653" cy="1686955"/>
      </dsp:txXfrm>
    </dsp:sp>
    <dsp:sp modelId="{23AA79F6-05C7-40D2-A472-DCB5F5385E7C}">
      <dsp:nvSpPr>
        <dsp:cNvPr id="0" name=""/>
        <dsp:cNvSpPr/>
      </dsp:nvSpPr>
      <dsp:spPr>
        <a:xfrm>
          <a:off x="6103138" y="0"/>
          <a:ext cx="5647653" cy="6184490"/>
        </a:xfrm>
        <a:prstGeom prst="rect">
          <a:avLst/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5875" cap="flat" cmpd="sng" algn="ctr">
          <a:solidFill>
            <a:schemeClr val="accent2">
              <a:hueOff val="-1323373"/>
              <a:satOff val="1492"/>
              <a:lumOff val="35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7863" tIns="0" rIns="557863" bIns="33020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dirty="0"/>
            <a:t>IMPROPIAS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/>
            <a:t>Causales y finales: </a:t>
          </a:r>
          <a:r>
            <a:rPr lang="es-ES" sz="2400" kern="1200" dirty="0">
              <a:solidFill>
                <a:schemeClr val="accent2"/>
              </a:solidFill>
            </a:rPr>
            <a:t>CC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/>
            <a:t>Ilativas, condicionales y concesivas: </a:t>
          </a:r>
          <a:r>
            <a:rPr lang="es-ES" sz="2400" kern="1200" dirty="0">
              <a:solidFill>
                <a:schemeClr val="accent2"/>
              </a:solidFill>
            </a:rPr>
            <a:t>estructura bimembre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/>
            <a:t>Comparativas y consecutivas: </a:t>
          </a:r>
          <a:r>
            <a:rPr lang="es-ES" sz="2400" kern="1200" dirty="0">
              <a:solidFill>
                <a:schemeClr val="accent2"/>
              </a:solidFill>
            </a:rPr>
            <a:t>relación de interdependencia</a:t>
          </a:r>
        </a:p>
      </dsp:txBody>
      <dsp:txXfrm>
        <a:off x="6103138" y="2473796"/>
        <a:ext cx="5647653" cy="3710694"/>
      </dsp:txXfrm>
    </dsp:sp>
    <dsp:sp modelId="{2ABD0B52-B0AD-42E4-83B6-E87720E53D58}">
      <dsp:nvSpPr>
        <dsp:cNvPr id="0" name=""/>
        <dsp:cNvSpPr/>
      </dsp:nvSpPr>
      <dsp:spPr>
        <a:xfrm>
          <a:off x="6103138" y="0"/>
          <a:ext cx="5647653" cy="2473796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7863" tIns="165100" rIns="557863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6600" kern="1200"/>
            <a:t>02</a:t>
          </a:r>
          <a:endParaRPr lang="es-ES" sz="6600" kern="1200" dirty="0"/>
        </a:p>
      </dsp:txBody>
      <dsp:txXfrm>
        <a:off x="6103138" y="0"/>
        <a:ext cx="5647653" cy="24737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B244AA-7558-4077-A212-48CCB6F14203}" type="datetimeFigureOut">
              <a:rPr lang="es-ES" smtClean="0"/>
              <a:t>31/12/2019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170988-0A1B-48C2-BD94-4D272B8ADD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5534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4a2b5ae49c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4a2b5ae49c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4a2c1664e9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4a2c1664e9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E32D0533-054C-48C1-A91D-EE2038574118}" type="datetime1">
              <a:rPr lang="es-ES" smtClean="0"/>
              <a:t>31/12/2019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Prof. María Doménech @madomba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E1DAE-B97C-45F9-A444-4523421B9D65}" type="slidenum">
              <a:rPr lang="es-ES" smtClean="0"/>
              <a:t>‹Nº›</a:t>
            </a:fld>
            <a:endParaRPr lang="es-E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6308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5B1F1-86D5-4E36-925B-57065987DE76}" type="datetime1">
              <a:rPr lang="es-ES" smtClean="0"/>
              <a:t>31/12/2019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Prof. María Doménech @madomba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E1DAE-B97C-45F9-A444-4523421B9D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3607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9C909-6F57-45E8-9A4E-9BE524E00E47}" type="datetime1">
              <a:rPr lang="es-ES" smtClean="0"/>
              <a:t>31/12/2019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Prof. María Doménech @madomba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E1DAE-B97C-45F9-A444-4523421B9D65}" type="slidenum">
              <a:rPr lang="es-ES" smtClean="0"/>
              <a:t>‹Nº›</a:t>
            </a:fld>
            <a:endParaRPr lang="es-E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3809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8E49F-0AFE-4722-B2C3-7BF74967BC18}" type="datetime1">
              <a:rPr lang="es-ES" smtClean="0"/>
              <a:t>31/12/2019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Prof. María Doménech @madomba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E1DAE-B97C-45F9-A444-4523421B9D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3395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0A995-3C37-41C1-A05A-716AA6550175}" type="datetime1">
              <a:rPr lang="es-ES" smtClean="0"/>
              <a:t>31/12/2019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Prof. María Doménech @madomba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E1DAE-B97C-45F9-A444-4523421B9D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2797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CD42-9F6A-402A-92CC-CBD50047D64F}" type="datetime1">
              <a:rPr lang="es-ES" smtClean="0"/>
              <a:t>31/12/2019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Prof. María Doménech @madomba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E1DAE-B97C-45F9-A444-4523421B9D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4550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3B0DC-24A0-49BB-A091-8DBB59AFCA5B}" type="datetime1">
              <a:rPr lang="es-ES" smtClean="0"/>
              <a:t>31/12/2019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Prof. María Doménech @madomba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E1DAE-B97C-45F9-A444-4523421B9D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130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14A42-CDF0-4006-A814-438BF0E0D576}" type="datetime1">
              <a:rPr lang="es-ES" smtClean="0"/>
              <a:t>31/12/2019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Prof. María Doménech @madomba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E1DAE-B97C-45F9-A444-4523421B9D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6236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2389-A5F3-46CE-8AE5-48356A5F2A90}" type="datetime1">
              <a:rPr lang="es-ES" smtClean="0"/>
              <a:t>31/12/2019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Prof. María Doménech @madomba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E1DAE-B97C-45F9-A444-4523421B9D65}" type="slidenum">
              <a:rPr lang="es-ES" smtClean="0"/>
              <a:t>‹Nº›</a:t>
            </a:fld>
            <a:endParaRPr lang="es-E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3632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08D72-AFE0-47A0-93C8-7C1CE9ED159C}" type="datetime1">
              <a:rPr lang="es-ES" smtClean="0"/>
              <a:t>31/12/2019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Prof. María Doménech @madomba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E1DAE-B97C-45F9-A444-4523421B9D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0374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7C0FE-9132-4B8B-8EAE-E50676408FED}" type="datetime1">
              <a:rPr lang="es-ES" smtClean="0"/>
              <a:t>31/12/2019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Prof. María Doménech @madomba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E1DAE-B97C-45F9-A444-4523421B9D65}" type="slidenum">
              <a:rPr lang="es-ES" smtClean="0"/>
              <a:t>‹Nº›</a:t>
            </a:fld>
            <a:endParaRPr lang="es-E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6658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5221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1973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42690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4188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58684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36622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44793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84498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67309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17913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415600" y="522867"/>
            <a:ext cx="11360800" cy="35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10666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415600" y="5187200"/>
            <a:ext cx="11360800" cy="9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8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8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8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8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8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8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8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8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8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72098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737000" y="1070000"/>
            <a:ext cx="4718000" cy="47180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86570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415600" y="390467"/>
            <a:ext cx="113608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415600" y="1638233"/>
            <a:ext cx="11360800" cy="445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80172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415600" y="390467"/>
            <a:ext cx="113608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415600" y="1638233"/>
            <a:ext cx="5333200" cy="445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6443200" y="1638233"/>
            <a:ext cx="5333200" cy="445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92660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406400" y="412467"/>
            <a:ext cx="11383600" cy="997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11989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47619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4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653667" y="701800"/>
            <a:ext cx="74916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62298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6096000" y="-33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38" name="Google Shape;38;p9"/>
          <p:cNvCxnSpPr/>
          <p:nvPr/>
        </p:nvCxnSpPr>
        <p:spPr>
          <a:xfrm>
            <a:off x="6706233" y="5994000"/>
            <a:ext cx="6244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354000" y="1441867"/>
            <a:ext cx="5393600" cy="2280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72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354000" y="3793631"/>
            <a:ext cx="5393600" cy="179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6586000" y="965600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37881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426000" y="5640767"/>
            <a:ext cx="7998400" cy="79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sz="3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42905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653700"/>
            <a:ext cx="11360800" cy="2642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415600" y="44061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86758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043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453F543-EC94-4C69-8938-2849702047CC}" type="datetime1">
              <a:rPr lang="es-ES" smtClean="0"/>
              <a:t>31/12/2019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r>
              <a:rPr lang="es-ES"/>
              <a:t>Prof. María Doménech @madomba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B8E1DAE-B97C-45F9-A444-4523421B9D65}" type="slidenum">
              <a:rPr lang="es-ES" smtClean="0"/>
              <a:t>‹Nº›</a:t>
            </a:fld>
            <a:endParaRPr lang="es-E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9112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2195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390467"/>
            <a:ext cx="11360800" cy="10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638233"/>
            <a:ext cx="11360800" cy="44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333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333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333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333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333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333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333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333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333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892294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ABC736F-FD1E-4980-876D-E5C387739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98EE46-797C-45B8-8337-491B94E05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8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97D8D0-4FC1-49E2-A206-3C248986F0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0643" y="669577"/>
            <a:ext cx="4019429" cy="3339348"/>
          </a:xfrm>
        </p:spPr>
        <p:txBody>
          <a:bodyPr anchor="b">
            <a:normAutofit/>
          </a:bodyPr>
          <a:lstStyle/>
          <a:p>
            <a:pPr algn="ctr"/>
            <a:r>
              <a:rPr lang="es-ES" sz="4400" dirty="0">
                <a:solidFill>
                  <a:srgbClr val="FFFFFF"/>
                </a:solidFill>
              </a:rPr>
              <a:t>Subordinadas adverbiales </a:t>
            </a:r>
          </a:p>
        </p:txBody>
      </p:sp>
      <p:cxnSp>
        <p:nvCxnSpPr>
          <p:cNvPr id="4" name="Straight Connector 10">
            <a:extLst>
              <a:ext uri="{FF2B5EF4-FFF2-40B4-BE49-F238E27FC236}">
                <a16:creationId xmlns:a16="http://schemas.microsoft.com/office/drawing/2014/main" id="{4E4CA735-62CB-4665-AA7D-4A259E3F7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9130" y="4156010"/>
            <a:ext cx="356616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3915B512-930A-40F0-82A6-4895B71A9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396" y="0"/>
            <a:ext cx="6909991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6350" ty="-101600" sx="70000" sy="7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257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32">
            <a:extLst>
              <a:ext uri="{FF2B5EF4-FFF2-40B4-BE49-F238E27FC236}">
                <a16:creationId xmlns:a16="http://schemas.microsoft.com/office/drawing/2014/main" id="{3A8EC506-B1DA-46A1-B44D-774E68468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" name="Oval 5">
            <a:extLst>
              <a:ext uri="{FF2B5EF4-FFF2-40B4-BE49-F238E27FC236}">
                <a16:creationId xmlns:a16="http://schemas.microsoft.com/office/drawing/2014/main" id="{BFF30785-305E-45D7-984F-5AA93D3CA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5E01FA5-D766-43CA-A83D-E7CF3F04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70784CE-9DD4-4C2D-88B9-D219730A4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274" y="0"/>
            <a:ext cx="12188726" cy="6858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325E77C-20A0-4F7A-BAAC-DE2382587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8134" y="640080"/>
            <a:ext cx="6293689" cy="365240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en-US" sz="2800" kern="1200" cap="all" spc="2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2800" kern="1200" cap="all" spc="2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2800" kern="1200" cap="all" spc="2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2800" kern="1200" cap="all" spc="2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2800" kern="1200" cap="all" spc="2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2800" kern="1200" cap="all" spc="2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en-US" sz="2800" kern="1200" cap="all" spc="2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4000" kern="1200" cap="all" spc="2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Subordinadas</a:t>
            </a:r>
            <a:r>
              <a:rPr lang="en-US" sz="4000" kern="1200" cap="all" spc="2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cap="all" spc="2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adverbiales</a:t>
            </a:r>
            <a:r>
              <a:rPr lang="en-US" sz="4000" kern="1200" cap="all" spc="2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, </a:t>
            </a:r>
            <a:br>
              <a:rPr lang="en-US" sz="4000" kern="1200" cap="all" spc="2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4000" kern="1200" cap="all" spc="2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¿</a:t>
            </a:r>
            <a:r>
              <a:rPr lang="en-US" sz="4000" kern="1200" cap="all" spc="2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en</a:t>
            </a:r>
            <a:r>
              <a:rPr lang="en-US" sz="4000" kern="1200" cap="all" spc="2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serio? </a:t>
            </a:r>
            <a:r>
              <a:rPr lang="en-US" sz="1600" kern="1200" cap="all" spc="2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(</a:t>
            </a:r>
            <a:r>
              <a:rPr lang="en-US" sz="1600" kern="1200" cap="all" spc="200" baseline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pág</a:t>
            </a:r>
            <a:r>
              <a:rPr lang="en-US" sz="1600" kern="1200" cap="all" spc="2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57)</a:t>
            </a:r>
            <a:br>
              <a:rPr lang="en-US" sz="1600" kern="1200" cap="all" spc="2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</a:br>
            <a:endParaRPr lang="en-US" sz="1600" kern="1200" cap="all" spc="200" baseline="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4DFAB0A5-290E-430D-A84E-E801BBBF7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3999" y="1422615"/>
            <a:ext cx="3993942" cy="3993942"/>
          </a:xfrm>
          <a:prstGeom prst="rect">
            <a:avLst/>
          </a:prstGeom>
        </p:spPr>
      </p:pic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40A410A-1838-4131-95A6-2BE4F8D412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309640" y="4388141"/>
            <a:ext cx="58521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9C25CC2-4283-4EEA-A881-6DA7466BB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Prof. María Doménech @madomba</a:t>
            </a:r>
          </a:p>
        </p:txBody>
      </p:sp>
    </p:spTree>
    <p:extLst>
      <p:ext uri="{BB962C8B-B14F-4D97-AF65-F5344CB8AC3E}">
        <p14:creationId xmlns:p14="http://schemas.microsoft.com/office/powerpoint/2010/main" val="2307748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8E4AE7AF-6074-4F3A-96AC-4112C823B9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209290"/>
              </p:ext>
            </p:extLst>
          </p:nvPr>
        </p:nvGraphicFramePr>
        <p:xfrm>
          <a:off x="218767" y="398208"/>
          <a:ext cx="11754465" cy="61844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9087389D-DA1A-44B6-8CF6-BFACCD2C0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Prof. María Doménech @madomba</a:t>
            </a:r>
          </a:p>
        </p:txBody>
      </p:sp>
    </p:spTree>
    <p:extLst>
      <p:ext uri="{BB962C8B-B14F-4D97-AF65-F5344CB8AC3E}">
        <p14:creationId xmlns:p14="http://schemas.microsoft.com/office/powerpoint/2010/main" val="1291852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C6AB8-2CF0-4732-A7DB-A50C7AD52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263304" cy="1499616"/>
          </a:xfrm>
        </p:spPr>
        <p:txBody>
          <a:bodyPr/>
          <a:lstStyle/>
          <a:p>
            <a:pPr algn="ctr"/>
            <a:r>
              <a:rPr lang="es-ES" dirty="0"/>
              <a:t>= ADVERBIO + COMPLEMENTO CIRCUNSTANCIAL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7C884B-FC63-4812-835F-703175BF3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8902" y="2325330"/>
            <a:ext cx="5165278" cy="3460954"/>
          </a:xfrm>
          <a:solidFill>
            <a:srgbClr val="F9CBCB"/>
          </a:solidFill>
          <a:ln w="38100">
            <a:solidFill>
              <a:srgbClr val="EA144C"/>
            </a:solidFill>
          </a:ln>
        </p:spPr>
        <p:txBody>
          <a:bodyPr>
            <a:noAutofit/>
          </a:bodyPr>
          <a:lstStyle/>
          <a:p>
            <a:pPr algn="ctr"/>
            <a:endParaRPr lang="es-ES" sz="2400" dirty="0"/>
          </a:p>
          <a:p>
            <a:pPr algn="ctr"/>
            <a:r>
              <a:rPr lang="es-ES" sz="4400" dirty="0"/>
              <a:t>LUGAR</a:t>
            </a:r>
          </a:p>
          <a:p>
            <a:pPr algn="ctr"/>
            <a:r>
              <a:rPr lang="es-ES" sz="4400" dirty="0"/>
              <a:t>TIEMPO</a:t>
            </a:r>
          </a:p>
          <a:p>
            <a:pPr algn="ctr"/>
            <a:r>
              <a:rPr lang="es-ES" sz="4400" dirty="0"/>
              <a:t>MODO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C0779C0-0A7D-4F97-8508-500D1A755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Prof. María Doménech @madomba</a:t>
            </a:r>
          </a:p>
        </p:txBody>
      </p:sp>
    </p:spTree>
    <p:extLst>
      <p:ext uri="{BB962C8B-B14F-4D97-AF65-F5344CB8AC3E}">
        <p14:creationId xmlns:p14="http://schemas.microsoft.com/office/powerpoint/2010/main" val="2762487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37D10B-C98A-4609-8776-122A04D7C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1226" y="429090"/>
            <a:ext cx="11577484" cy="1478368"/>
          </a:xfrm>
        </p:spPr>
        <p:txBody>
          <a:bodyPr anchor="b">
            <a:normAutofit/>
          </a:bodyPr>
          <a:lstStyle/>
          <a:p>
            <a:pPr algn="r"/>
            <a:r>
              <a:rPr lang="es-ES" sz="6000" dirty="0"/>
              <a:t>adverbial de lugar </a:t>
            </a:r>
            <a:r>
              <a:rPr lang="es-ES" sz="2000" dirty="0"/>
              <a:t>Señalan el LUGAR donde se produce la acción. </a:t>
            </a:r>
            <a:br>
              <a:rPr lang="es-ES" sz="2000" dirty="0"/>
            </a:br>
            <a:endParaRPr lang="es-ES" sz="2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981DC9-DDCE-4799-BD47-A492FAA13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180" y="1995948"/>
            <a:ext cx="10733142" cy="4535277"/>
          </a:xfrm>
          <a:ln w="28575">
            <a:solidFill>
              <a:srgbClr val="33CCFF"/>
            </a:solidFill>
          </a:ln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es-ES" b="1" dirty="0"/>
          </a:p>
          <a:p>
            <a:pPr marL="0" indent="0" algn="ctr">
              <a:buNone/>
            </a:pPr>
            <a:r>
              <a:rPr lang="es-ES" sz="2600" b="1" dirty="0"/>
              <a:t>NEXOS</a:t>
            </a:r>
            <a:r>
              <a:rPr lang="es-ES" sz="2600" dirty="0"/>
              <a:t>: adverbios relativos “donde” y “adonde”.</a:t>
            </a:r>
          </a:p>
          <a:p>
            <a:pPr marL="0" indent="0" algn="ctr">
              <a:buNone/>
            </a:pPr>
            <a:endParaRPr lang="es-ES" sz="2600" dirty="0"/>
          </a:p>
          <a:p>
            <a:pPr algn="ctr"/>
            <a:r>
              <a:rPr lang="es-ES" sz="2600" i="1" dirty="0"/>
              <a:t>Quedaremos </a:t>
            </a:r>
            <a:r>
              <a:rPr lang="es-ES" sz="2600" i="1" dirty="0">
                <a:solidFill>
                  <a:srgbClr val="FF0000"/>
                </a:solidFill>
              </a:rPr>
              <a:t>donde siempre nos vemos</a:t>
            </a:r>
            <a:r>
              <a:rPr lang="es-ES" sz="2600" i="1" dirty="0"/>
              <a:t>. </a:t>
            </a:r>
            <a:r>
              <a:rPr lang="es-ES" sz="2600" dirty="0"/>
              <a:t>(sub. Adverbial)</a:t>
            </a:r>
          </a:p>
          <a:p>
            <a:pPr algn="ctr"/>
            <a:r>
              <a:rPr lang="es-ES" sz="2600" i="1" dirty="0"/>
              <a:t>Estaba en la </a:t>
            </a:r>
            <a:r>
              <a:rPr lang="es-ES" sz="2600" i="1" dirty="0">
                <a:solidFill>
                  <a:srgbClr val="00B050"/>
                </a:solidFill>
              </a:rPr>
              <a:t>esquina</a:t>
            </a:r>
            <a:r>
              <a:rPr lang="es-ES" sz="2600" i="1" dirty="0"/>
              <a:t> </a:t>
            </a:r>
            <a:r>
              <a:rPr lang="es-ES" sz="2600" i="1" dirty="0">
                <a:solidFill>
                  <a:srgbClr val="FF0000"/>
                </a:solidFill>
              </a:rPr>
              <a:t>donde siempre me espera</a:t>
            </a:r>
            <a:r>
              <a:rPr lang="es-ES" sz="2600" i="1" dirty="0"/>
              <a:t>. </a:t>
            </a:r>
            <a:r>
              <a:rPr lang="es-ES" sz="2600" dirty="0"/>
              <a:t>(sub. Adjetival)</a:t>
            </a:r>
          </a:p>
          <a:p>
            <a:pPr algn="ctr"/>
            <a:endParaRPr lang="es-ES" sz="2600" dirty="0"/>
          </a:p>
          <a:p>
            <a:pPr algn="ctr"/>
            <a:r>
              <a:rPr lang="es-ES" sz="2600" dirty="0"/>
              <a:t>Complemento locativo que expresa: ubicación, origen, destino o trayecto.</a:t>
            </a:r>
          </a:p>
          <a:p>
            <a:pPr algn="ctr"/>
            <a:endParaRPr lang="es-ES" sz="2600" dirty="0"/>
          </a:p>
          <a:p>
            <a:pPr algn="ctr"/>
            <a:r>
              <a:rPr lang="es-ES" sz="2600" dirty="0"/>
              <a:t>Función sintáctica: CCL o Complemento oracional.</a:t>
            </a:r>
          </a:p>
          <a:p>
            <a:pPr algn="ctr"/>
            <a:r>
              <a:rPr lang="es-ES" sz="2600" i="1" dirty="0"/>
              <a:t>Construyeron un centro comercial </a:t>
            </a:r>
            <a:r>
              <a:rPr lang="es-ES" sz="2600" i="1" dirty="0">
                <a:solidFill>
                  <a:srgbClr val="FF0000"/>
                </a:solidFill>
              </a:rPr>
              <a:t>donde antes había un solar abandonado</a:t>
            </a:r>
            <a:r>
              <a:rPr lang="es-ES" sz="2600" i="1" dirty="0"/>
              <a:t>. </a:t>
            </a:r>
            <a:r>
              <a:rPr lang="es-ES" sz="2600" dirty="0"/>
              <a:t>CCL</a:t>
            </a:r>
          </a:p>
          <a:p>
            <a:pPr algn="ctr"/>
            <a:r>
              <a:rPr lang="es-ES" sz="2600" i="1" dirty="0">
                <a:solidFill>
                  <a:srgbClr val="FF0000"/>
                </a:solidFill>
              </a:rPr>
              <a:t>Donde ese muchacho vaya</a:t>
            </a:r>
            <a:r>
              <a:rPr lang="es-ES" sz="2600" i="1" dirty="0"/>
              <a:t>, hará amigos. </a:t>
            </a:r>
            <a:r>
              <a:rPr lang="es-ES" sz="2600" dirty="0"/>
              <a:t>Complemento oracional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6BC8C44-C00A-41B1-95EE-C97F99F9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Prof. María Doménech @madomba</a:t>
            </a:r>
          </a:p>
        </p:txBody>
      </p:sp>
    </p:spTree>
    <p:extLst>
      <p:ext uri="{BB962C8B-B14F-4D97-AF65-F5344CB8AC3E}">
        <p14:creationId xmlns:p14="http://schemas.microsoft.com/office/powerpoint/2010/main" val="641863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37D10B-C98A-4609-8776-122A04D7C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52277" y="380852"/>
            <a:ext cx="11577484" cy="1478368"/>
          </a:xfrm>
        </p:spPr>
        <p:txBody>
          <a:bodyPr anchor="b">
            <a:normAutofit/>
          </a:bodyPr>
          <a:lstStyle/>
          <a:p>
            <a:pPr algn="r"/>
            <a:r>
              <a:rPr lang="es-ES" sz="6000" dirty="0"/>
              <a:t>adverbial de tiempo </a:t>
            </a:r>
            <a:r>
              <a:rPr lang="es-ES" sz="2000" dirty="0"/>
              <a:t>Señalan las circunstancias de la acción. (pág. 104)</a:t>
            </a:r>
            <a:br>
              <a:rPr lang="es-ES" sz="2000" dirty="0"/>
            </a:br>
            <a:endParaRPr lang="es-ES" sz="2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981DC9-DDCE-4799-BD47-A492FAA13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269" y="1961534"/>
            <a:ext cx="11630835" cy="4638517"/>
          </a:xfrm>
          <a:ln w="28575">
            <a:solidFill>
              <a:srgbClr val="33CCFF"/>
            </a:solidFill>
          </a:ln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endParaRPr lang="es-ES" b="1" dirty="0"/>
          </a:p>
          <a:p>
            <a:pPr marL="0" indent="0" algn="ctr">
              <a:buNone/>
            </a:pPr>
            <a:r>
              <a:rPr lang="es-ES" sz="8000" b="1" dirty="0"/>
              <a:t>NEXOS</a:t>
            </a:r>
            <a:r>
              <a:rPr lang="es-ES" sz="8000" dirty="0"/>
              <a:t>: adverbios relativos “cuando”.</a:t>
            </a:r>
            <a:endParaRPr lang="es-ES" sz="3600" dirty="0"/>
          </a:p>
          <a:p>
            <a:pPr algn="ctr"/>
            <a:r>
              <a:rPr lang="es-ES" sz="8000" i="1" dirty="0"/>
              <a:t>Apareció </a:t>
            </a:r>
            <a:r>
              <a:rPr lang="es-ES" sz="8000" i="1" dirty="0">
                <a:solidFill>
                  <a:srgbClr val="FF0000"/>
                </a:solidFill>
              </a:rPr>
              <a:t>cuando menos lo esperábamos</a:t>
            </a:r>
            <a:r>
              <a:rPr lang="es-ES" sz="8000" i="1" dirty="0"/>
              <a:t>. </a:t>
            </a:r>
            <a:r>
              <a:rPr lang="es-ES" sz="8000" dirty="0"/>
              <a:t>(sub. Adverbial)</a:t>
            </a:r>
          </a:p>
          <a:p>
            <a:pPr algn="ctr"/>
            <a:r>
              <a:rPr lang="es-ES" sz="8000" i="1" dirty="0"/>
              <a:t>Recuerdo con nostalgia la </a:t>
            </a:r>
            <a:r>
              <a:rPr lang="es-ES" sz="8000" i="1" dirty="0">
                <a:solidFill>
                  <a:srgbClr val="00B050"/>
                </a:solidFill>
              </a:rPr>
              <a:t>época</a:t>
            </a:r>
            <a:r>
              <a:rPr lang="es-ES" sz="8000" i="1" dirty="0"/>
              <a:t> </a:t>
            </a:r>
            <a:r>
              <a:rPr lang="es-ES" sz="8000" i="1" dirty="0">
                <a:solidFill>
                  <a:srgbClr val="FF0000"/>
                </a:solidFill>
              </a:rPr>
              <a:t>cuando nos conocimos</a:t>
            </a:r>
            <a:r>
              <a:rPr lang="es-ES" sz="8000" i="1" dirty="0"/>
              <a:t>. </a:t>
            </a:r>
            <a:r>
              <a:rPr lang="es-ES" sz="8000" dirty="0"/>
              <a:t>(sub. Adjetival)</a:t>
            </a:r>
          </a:p>
          <a:p>
            <a:pPr algn="ctr"/>
            <a:endParaRPr lang="es-ES" sz="3600" dirty="0"/>
          </a:p>
          <a:p>
            <a:pPr marL="0" indent="0" algn="ctr">
              <a:buNone/>
            </a:pPr>
            <a:r>
              <a:rPr lang="es-ES" sz="8000" dirty="0"/>
              <a:t>Nexos temporales: </a:t>
            </a:r>
            <a:r>
              <a:rPr lang="es-ES" sz="8000" b="1" dirty="0"/>
              <a:t>tan pronto como, en cuanto, mientras, según, …</a:t>
            </a:r>
            <a:r>
              <a:rPr lang="es-ES" sz="8000" i="1" dirty="0"/>
              <a:t> + </a:t>
            </a:r>
            <a:r>
              <a:rPr lang="es-ES" sz="8000" b="1" i="1" dirty="0"/>
              <a:t>verbos en forma no personal *.</a:t>
            </a:r>
          </a:p>
          <a:p>
            <a:pPr marL="0" indent="0" algn="ctr">
              <a:buNone/>
            </a:pPr>
            <a:endParaRPr lang="es-ES" sz="3600" i="1" dirty="0"/>
          </a:p>
          <a:p>
            <a:pPr marL="0" indent="0" algn="ctr">
              <a:buNone/>
            </a:pPr>
            <a:r>
              <a:rPr lang="es-ES" sz="8000" dirty="0"/>
              <a:t>Relaciones temporales: Anterioridad, simultaneidad, posterioridad, frecuencia, duración.</a:t>
            </a:r>
          </a:p>
          <a:p>
            <a:pPr algn="ctr"/>
            <a:endParaRPr lang="es-ES" sz="3200" dirty="0"/>
          </a:p>
          <a:p>
            <a:pPr algn="ctr"/>
            <a:r>
              <a:rPr lang="es-ES" sz="8000" dirty="0"/>
              <a:t>Función sintáctica: CCT, Término de preposición o Complemento oracional.</a:t>
            </a:r>
          </a:p>
          <a:p>
            <a:pPr algn="ctr"/>
            <a:r>
              <a:rPr lang="es-ES" sz="8000" i="1" dirty="0"/>
              <a:t>Compró el billete </a:t>
            </a:r>
            <a:r>
              <a:rPr lang="es-ES" sz="8000" i="1" dirty="0">
                <a:solidFill>
                  <a:srgbClr val="FF0000"/>
                </a:solidFill>
              </a:rPr>
              <a:t>en cuanto reunió el dinero</a:t>
            </a:r>
            <a:r>
              <a:rPr lang="es-ES" sz="8000" i="1" dirty="0"/>
              <a:t>. </a:t>
            </a:r>
            <a:r>
              <a:rPr lang="es-ES" sz="8000" dirty="0"/>
              <a:t>CCT</a:t>
            </a:r>
          </a:p>
          <a:p>
            <a:pPr algn="ctr"/>
            <a:r>
              <a:rPr lang="es-ES" sz="8000" i="1" dirty="0"/>
              <a:t>La foto es de </a:t>
            </a:r>
            <a:r>
              <a:rPr lang="es-ES" sz="8000" i="1" dirty="0">
                <a:solidFill>
                  <a:srgbClr val="FF0000"/>
                </a:solidFill>
              </a:rPr>
              <a:t>cuando naciste. </a:t>
            </a:r>
            <a:r>
              <a:rPr lang="es-ES" sz="8000" dirty="0"/>
              <a:t>Término</a:t>
            </a:r>
          </a:p>
          <a:p>
            <a:pPr algn="ctr"/>
            <a:r>
              <a:rPr lang="es-ES" sz="8000" i="1" dirty="0">
                <a:solidFill>
                  <a:srgbClr val="FF0000"/>
                </a:solidFill>
              </a:rPr>
              <a:t>Cuando él vivía</a:t>
            </a:r>
            <a:r>
              <a:rPr lang="es-ES" sz="8000" i="1" dirty="0"/>
              <a:t>, todo era mejor. </a:t>
            </a:r>
            <a:r>
              <a:rPr lang="es-ES" sz="8000" dirty="0"/>
              <a:t>Complemento oracional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F795248-5647-43B7-9619-BB7955F14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Prof. María Doménech @madomba</a:t>
            </a:r>
          </a:p>
        </p:txBody>
      </p:sp>
    </p:spTree>
    <p:extLst>
      <p:ext uri="{BB962C8B-B14F-4D97-AF65-F5344CB8AC3E}">
        <p14:creationId xmlns:p14="http://schemas.microsoft.com/office/powerpoint/2010/main" val="971851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37D10B-C98A-4609-8776-122A04D7C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31058" y="463503"/>
            <a:ext cx="11577484" cy="1478368"/>
          </a:xfrm>
        </p:spPr>
        <p:txBody>
          <a:bodyPr anchor="b">
            <a:normAutofit/>
          </a:bodyPr>
          <a:lstStyle/>
          <a:p>
            <a:pPr algn="r"/>
            <a:r>
              <a:rPr lang="es-ES" sz="6000" dirty="0"/>
              <a:t>adverbial de modo </a:t>
            </a:r>
            <a:r>
              <a:rPr lang="es-ES" sz="2000" dirty="0"/>
              <a:t>la manera en la que se realiza la acción. </a:t>
            </a:r>
            <a:br>
              <a:rPr lang="es-ES" sz="2000" dirty="0"/>
            </a:br>
            <a:endParaRPr lang="es-ES" sz="2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981DC9-DDCE-4799-BD47-A492FAA13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429" y="2413819"/>
            <a:ext cx="10733142" cy="3645458"/>
          </a:xfrm>
          <a:ln w="28575">
            <a:solidFill>
              <a:srgbClr val="33CCFF"/>
            </a:solidFill>
          </a:ln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es-ES" b="1" dirty="0"/>
          </a:p>
          <a:p>
            <a:pPr marL="0" indent="0" algn="ctr">
              <a:buNone/>
            </a:pPr>
            <a:r>
              <a:rPr lang="es-ES" sz="2600" b="1" dirty="0"/>
              <a:t>NEXOS</a:t>
            </a:r>
            <a:r>
              <a:rPr lang="es-ES" sz="2600" dirty="0"/>
              <a:t>: adverbios relativos “como”, “según / conforme” o locución adverbial.</a:t>
            </a:r>
          </a:p>
          <a:p>
            <a:pPr marL="0" indent="0" algn="ctr">
              <a:buNone/>
            </a:pPr>
            <a:endParaRPr lang="es-ES" sz="2600" dirty="0"/>
          </a:p>
          <a:p>
            <a:pPr algn="ctr"/>
            <a:r>
              <a:rPr lang="es-ES" sz="2600" i="1" dirty="0"/>
              <a:t>Realizaban los ejercicios </a:t>
            </a:r>
            <a:r>
              <a:rPr lang="es-ES" sz="2600" i="1" dirty="0">
                <a:solidFill>
                  <a:srgbClr val="FF0000"/>
                </a:solidFill>
              </a:rPr>
              <a:t>como/según les había enseñado el monitor</a:t>
            </a:r>
            <a:r>
              <a:rPr lang="es-ES" sz="2600" i="1" dirty="0"/>
              <a:t>. </a:t>
            </a:r>
            <a:r>
              <a:rPr lang="es-ES" sz="2600" dirty="0"/>
              <a:t>(sub. Adverbial)</a:t>
            </a:r>
          </a:p>
          <a:p>
            <a:pPr algn="ctr"/>
            <a:r>
              <a:rPr lang="es-ES" sz="2600" i="1" dirty="0"/>
              <a:t>Encendió el aparato </a:t>
            </a:r>
            <a:r>
              <a:rPr lang="es-ES" sz="2600" i="1" dirty="0">
                <a:solidFill>
                  <a:srgbClr val="FF0000"/>
                </a:solidFill>
              </a:rPr>
              <a:t>apretando la tecla roja.</a:t>
            </a:r>
            <a:r>
              <a:rPr lang="es-ES" sz="2600" i="1" dirty="0"/>
              <a:t> (Construcción/oración de gerundio)</a:t>
            </a:r>
          </a:p>
          <a:p>
            <a:pPr marL="0" indent="0" algn="ctr">
              <a:buNone/>
            </a:pPr>
            <a:endParaRPr lang="es-ES" sz="2600" dirty="0"/>
          </a:p>
          <a:p>
            <a:pPr algn="ctr"/>
            <a:r>
              <a:rPr lang="es-ES" sz="2600" dirty="0"/>
              <a:t>Función sintáctica: CCL o Complemento oracional.</a:t>
            </a:r>
          </a:p>
          <a:p>
            <a:pPr algn="ctr"/>
            <a:r>
              <a:rPr lang="es-ES" sz="2600" i="1" dirty="0"/>
              <a:t>Ella trabaja </a:t>
            </a:r>
            <a:r>
              <a:rPr lang="es-ES" sz="2600" i="1" dirty="0">
                <a:solidFill>
                  <a:srgbClr val="FF0000"/>
                </a:solidFill>
              </a:rPr>
              <a:t>como lo haces tú</a:t>
            </a:r>
            <a:r>
              <a:rPr lang="es-ES" sz="2600" i="1" dirty="0"/>
              <a:t>. </a:t>
            </a:r>
            <a:r>
              <a:rPr lang="es-ES" sz="2600" dirty="0"/>
              <a:t>CCM</a:t>
            </a:r>
          </a:p>
          <a:p>
            <a:pPr algn="ctr"/>
            <a:r>
              <a:rPr lang="es-ES" sz="2600" i="1" dirty="0">
                <a:solidFill>
                  <a:srgbClr val="FF0000"/>
                </a:solidFill>
              </a:rPr>
              <a:t>Según figura en mi contrato</a:t>
            </a:r>
            <a:r>
              <a:rPr lang="es-ES" sz="2600" i="1" dirty="0"/>
              <a:t>, soy autónomo. </a:t>
            </a:r>
            <a:r>
              <a:rPr lang="es-ES" sz="2600" dirty="0"/>
              <a:t>Complemento oracional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06AE390-75C2-41BC-B44B-80108D635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Prof. María Doménech @madomba</a:t>
            </a:r>
          </a:p>
        </p:txBody>
      </p:sp>
    </p:spTree>
    <p:extLst>
      <p:ext uri="{BB962C8B-B14F-4D97-AF65-F5344CB8AC3E}">
        <p14:creationId xmlns:p14="http://schemas.microsoft.com/office/powerpoint/2010/main" val="1572449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B67610-BDF7-430D-8202-90F6272A3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COMO COMPLEMENTO CIRCUNSTANCIAL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D2ACC3-3665-4D03-99DD-243736A8B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4218" y="2448231"/>
            <a:ext cx="6723691" cy="2875936"/>
          </a:xfr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ctr"/>
            <a:endParaRPr lang="es-ES" dirty="0"/>
          </a:p>
          <a:p>
            <a:pPr algn="ctr"/>
            <a:r>
              <a:rPr lang="es-ES" sz="4400" dirty="0"/>
              <a:t>CAUSALES </a:t>
            </a:r>
          </a:p>
          <a:p>
            <a:pPr algn="ctr"/>
            <a:r>
              <a:rPr lang="es-ES" sz="4400" dirty="0"/>
              <a:t>FINALES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ADB77C-3917-4F40-BAEF-AE9D07A99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Prof. María Doménech @madomba</a:t>
            </a:r>
          </a:p>
        </p:txBody>
      </p:sp>
    </p:spTree>
    <p:extLst>
      <p:ext uri="{BB962C8B-B14F-4D97-AF65-F5344CB8AC3E}">
        <p14:creationId xmlns:p14="http://schemas.microsoft.com/office/powerpoint/2010/main" val="2070394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7054F5-CBA1-45CE-9214-8C04080D0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Causales </a:t>
            </a:r>
            <a:r>
              <a:rPr lang="es-ES" sz="2000" dirty="0"/>
              <a:t>expresan el motivo por el que se produce la acción - CC. (pág. 105)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B042C7-A1C4-48FA-A761-98350D81D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619" y="2286000"/>
            <a:ext cx="11597149" cy="4198374"/>
          </a:xfrm>
          <a:ln w="38100">
            <a:solidFill>
              <a:srgbClr val="FF9933"/>
            </a:solidFill>
          </a:ln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endParaRPr lang="es-ES" sz="3600" dirty="0"/>
          </a:p>
          <a:p>
            <a:pPr marL="0" indent="0" algn="ctr">
              <a:buNone/>
            </a:pPr>
            <a:r>
              <a:rPr lang="es-ES" sz="4200" dirty="0"/>
              <a:t>NEXOS: conjunción subordinante “porque”, “como”, “pues” o locuciones “ya que”, “puesto que”, …</a:t>
            </a:r>
          </a:p>
          <a:p>
            <a:endParaRPr lang="es-ES" sz="4200" dirty="0"/>
          </a:p>
          <a:p>
            <a:pPr algn="ctr"/>
            <a:r>
              <a:rPr lang="es-ES" sz="4200" dirty="0">
                <a:solidFill>
                  <a:srgbClr val="FF0000"/>
                </a:solidFill>
              </a:rPr>
              <a:t>Como nos quedaba tiempo</a:t>
            </a:r>
            <a:r>
              <a:rPr lang="es-ES" sz="4200" dirty="0"/>
              <a:t>, dimos un paseo. </a:t>
            </a:r>
          </a:p>
          <a:p>
            <a:pPr algn="ctr"/>
            <a:r>
              <a:rPr lang="es-ES" sz="4200" dirty="0"/>
              <a:t>Complemento oracional (externa)</a:t>
            </a:r>
          </a:p>
          <a:p>
            <a:pPr algn="ctr"/>
            <a:endParaRPr lang="es-ES" sz="4200" dirty="0"/>
          </a:p>
          <a:p>
            <a:pPr algn="ctr"/>
            <a:r>
              <a:rPr lang="es-ES" sz="4200" dirty="0"/>
              <a:t>Los chicos bostezaban </a:t>
            </a:r>
            <a:r>
              <a:rPr lang="es-ES" sz="4200" dirty="0">
                <a:solidFill>
                  <a:srgbClr val="FF0000"/>
                </a:solidFill>
              </a:rPr>
              <a:t>porque se aburrían</a:t>
            </a:r>
            <a:r>
              <a:rPr lang="es-ES" sz="4200" dirty="0"/>
              <a:t>. </a:t>
            </a:r>
          </a:p>
          <a:p>
            <a:pPr algn="ctr"/>
            <a:r>
              <a:rPr lang="es-ES" sz="4200" dirty="0"/>
              <a:t>CC Causa (interna)</a:t>
            </a:r>
          </a:p>
          <a:p>
            <a:pPr algn="ctr"/>
            <a:endParaRPr lang="es-ES" sz="4200" dirty="0"/>
          </a:p>
          <a:p>
            <a:pPr algn="ctr"/>
            <a:r>
              <a:rPr lang="es-ES" sz="4200" dirty="0"/>
              <a:t>Se la condenó </a:t>
            </a:r>
            <a:r>
              <a:rPr lang="es-ES" sz="4200" u="sng" dirty="0">
                <a:solidFill>
                  <a:srgbClr val="FF0000"/>
                </a:solidFill>
              </a:rPr>
              <a:t>por estafar</a:t>
            </a:r>
            <a:r>
              <a:rPr lang="es-ES" sz="4200" dirty="0">
                <a:solidFill>
                  <a:srgbClr val="FF0000"/>
                </a:solidFill>
              </a:rPr>
              <a:t> a los contribuyentes</a:t>
            </a:r>
            <a:r>
              <a:rPr lang="es-ES" sz="4200" dirty="0"/>
              <a:t>. (</a:t>
            </a:r>
            <a:r>
              <a:rPr lang="es-ES" sz="4200" dirty="0" err="1"/>
              <a:t>prep</a:t>
            </a:r>
            <a:r>
              <a:rPr lang="es-ES" sz="4200" dirty="0"/>
              <a:t> + infinitivo) </a:t>
            </a:r>
          </a:p>
          <a:p>
            <a:pPr algn="ctr"/>
            <a:r>
              <a:rPr lang="es-ES" sz="4200" dirty="0"/>
              <a:t>Término + Sub. Sustantiva = </a:t>
            </a:r>
            <a:r>
              <a:rPr lang="es-ES" sz="4200" dirty="0" err="1">
                <a:solidFill>
                  <a:srgbClr val="FF0000"/>
                </a:solidFill>
              </a:rPr>
              <a:t>CCCausa</a:t>
            </a:r>
            <a:endParaRPr lang="es-ES" sz="4200" dirty="0">
              <a:solidFill>
                <a:srgbClr val="FF0000"/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57FBD4C-D4C2-4F2C-9502-A7D109EF6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Prof. María Doménech @madomba</a:t>
            </a:r>
          </a:p>
        </p:txBody>
      </p:sp>
    </p:spTree>
    <p:extLst>
      <p:ext uri="{BB962C8B-B14F-4D97-AF65-F5344CB8AC3E}">
        <p14:creationId xmlns:p14="http://schemas.microsoft.com/office/powerpoint/2010/main" val="1869936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7054F5-CBA1-45CE-9214-8C04080D0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finales </a:t>
            </a:r>
            <a:r>
              <a:rPr lang="es-ES" sz="2000" dirty="0"/>
              <a:t>expresan el </a:t>
            </a:r>
            <a:r>
              <a:rPr lang="es-ES" sz="2000" dirty="0" err="1"/>
              <a:t>próposito</a:t>
            </a:r>
            <a:r>
              <a:rPr lang="es-ES" sz="2000" dirty="0"/>
              <a:t> o finalidad de la acción - CC. (pág. 106)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B042C7-A1C4-48FA-A761-98350D81D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794" y="2084832"/>
            <a:ext cx="11597149" cy="4650658"/>
          </a:xfrm>
          <a:ln w="38100">
            <a:solidFill>
              <a:srgbClr val="FF9933"/>
            </a:solidFill>
          </a:ln>
        </p:spPr>
        <p:txBody>
          <a:bodyPr>
            <a:normAutofit fontScale="62500" lnSpcReduction="20000"/>
          </a:bodyPr>
          <a:lstStyle/>
          <a:p>
            <a:pPr algn="ctr"/>
            <a:endParaRPr lang="es-ES" sz="3600" dirty="0"/>
          </a:p>
          <a:p>
            <a:pPr algn="ctr"/>
            <a:r>
              <a:rPr lang="es-ES" sz="3600" dirty="0"/>
              <a:t>NEXOS: conjunción subordinante “para que”, “a fin de que”, “a que”</a:t>
            </a:r>
          </a:p>
          <a:p>
            <a:pPr algn="ctr"/>
            <a:endParaRPr lang="es-ES" sz="3600" dirty="0"/>
          </a:p>
          <a:p>
            <a:pPr algn="ctr"/>
            <a:r>
              <a:rPr lang="es-ES" sz="3600" dirty="0">
                <a:solidFill>
                  <a:srgbClr val="FF0000"/>
                </a:solidFill>
              </a:rPr>
              <a:t>A fin de que no se fatiguen</a:t>
            </a:r>
            <a:r>
              <a:rPr lang="es-ES" sz="3600" dirty="0"/>
              <a:t>, termino aquí mi exposición. </a:t>
            </a:r>
          </a:p>
          <a:p>
            <a:pPr algn="ctr"/>
            <a:r>
              <a:rPr lang="es-ES" sz="3600" dirty="0"/>
              <a:t>Complemento oracional (externa)</a:t>
            </a:r>
          </a:p>
          <a:p>
            <a:pPr algn="ctr"/>
            <a:endParaRPr lang="es-ES" sz="3600" dirty="0"/>
          </a:p>
          <a:p>
            <a:pPr algn="ctr"/>
            <a:r>
              <a:rPr lang="es-ES" sz="3600" dirty="0"/>
              <a:t>Terminé la exposición </a:t>
            </a:r>
            <a:r>
              <a:rPr lang="es-ES" sz="3600" dirty="0">
                <a:solidFill>
                  <a:srgbClr val="FF0000"/>
                </a:solidFill>
              </a:rPr>
              <a:t>para que no se aburriesen</a:t>
            </a:r>
            <a:r>
              <a:rPr lang="es-ES" sz="3600" dirty="0"/>
              <a:t>. </a:t>
            </a:r>
          </a:p>
          <a:p>
            <a:pPr algn="ctr"/>
            <a:r>
              <a:rPr lang="es-ES" sz="3600" dirty="0"/>
              <a:t>CC Finalidad (interna)</a:t>
            </a:r>
          </a:p>
          <a:p>
            <a:pPr algn="ctr"/>
            <a:endParaRPr lang="es-ES" sz="3600" dirty="0"/>
          </a:p>
          <a:p>
            <a:pPr algn="ctr"/>
            <a:r>
              <a:rPr lang="es-ES" sz="3600" dirty="0"/>
              <a:t>Compré pan </a:t>
            </a:r>
            <a:r>
              <a:rPr lang="es-ES" sz="3600" u="sng" dirty="0">
                <a:solidFill>
                  <a:srgbClr val="FF0000"/>
                </a:solidFill>
              </a:rPr>
              <a:t>para hacer</a:t>
            </a:r>
            <a:r>
              <a:rPr lang="es-ES" sz="3600" dirty="0">
                <a:solidFill>
                  <a:srgbClr val="FF0000"/>
                </a:solidFill>
              </a:rPr>
              <a:t> bocadillos de varios tipos</a:t>
            </a:r>
            <a:r>
              <a:rPr lang="es-ES" sz="3600" dirty="0"/>
              <a:t>. (</a:t>
            </a:r>
            <a:r>
              <a:rPr lang="es-ES" sz="3600" dirty="0" err="1"/>
              <a:t>prep</a:t>
            </a:r>
            <a:r>
              <a:rPr lang="es-ES" sz="3600" dirty="0"/>
              <a:t> + infinitivo) </a:t>
            </a:r>
          </a:p>
          <a:p>
            <a:pPr algn="ctr"/>
            <a:r>
              <a:rPr lang="es-ES" sz="3600" dirty="0"/>
              <a:t>Término + Sub. Sustantiva = </a:t>
            </a:r>
            <a:r>
              <a:rPr lang="es-ES" sz="3600" dirty="0" err="1">
                <a:solidFill>
                  <a:srgbClr val="FF0000"/>
                </a:solidFill>
              </a:rPr>
              <a:t>CCFinalidad</a:t>
            </a:r>
            <a:endParaRPr lang="es-ES" sz="3600" dirty="0">
              <a:solidFill>
                <a:srgbClr val="FF0000"/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4E40153-739E-4ACD-A2CA-980F75C01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Prof. María Doménech @madomba</a:t>
            </a:r>
          </a:p>
        </p:txBody>
      </p:sp>
    </p:spTree>
    <p:extLst>
      <p:ext uri="{BB962C8B-B14F-4D97-AF65-F5344CB8AC3E}">
        <p14:creationId xmlns:p14="http://schemas.microsoft.com/office/powerpoint/2010/main" val="3061542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C6D24E-AE04-4E91-A958-0F063D212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Estructura bimembre: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82988E-F638-475C-8934-44EC540E2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303" y="2538984"/>
            <a:ext cx="6531961" cy="3052915"/>
          </a:xfrm>
          <a:solidFill>
            <a:srgbClr val="F9E7A5"/>
          </a:solidFill>
          <a:ln w="38100">
            <a:solidFill>
              <a:srgbClr val="92D050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s-ES" sz="1800" dirty="0"/>
          </a:p>
          <a:p>
            <a:pPr marL="0" indent="0" algn="ctr">
              <a:buNone/>
            </a:pPr>
            <a:r>
              <a:rPr lang="es-ES" sz="4800" dirty="0"/>
              <a:t>ILATIVAS</a:t>
            </a:r>
          </a:p>
          <a:p>
            <a:pPr algn="ctr"/>
            <a:r>
              <a:rPr lang="es-ES" sz="4800" dirty="0"/>
              <a:t>CONDICIONALES</a:t>
            </a:r>
          </a:p>
          <a:p>
            <a:pPr algn="ctr"/>
            <a:r>
              <a:rPr lang="es-ES" sz="4800" dirty="0"/>
              <a:t>CONCESIVAS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2775A41-DBAE-49D8-8F86-019DE8B37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Prof. María Doménech @madomba</a:t>
            </a:r>
          </a:p>
        </p:txBody>
      </p:sp>
    </p:spTree>
    <p:extLst>
      <p:ext uri="{BB962C8B-B14F-4D97-AF65-F5344CB8AC3E}">
        <p14:creationId xmlns:p14="http://schemas.microsoft.com/office/powerpoint/2010/main" val="1752668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703432" y="253117"/>
            <a:ext cx="10864219" cy="10838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000000"/>
            </a:solidFill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s-ES" sz="3200" b="1" kern="0" dirty="0">
                <a:solidFill>
                  <a:srgbClr val="92D050"/>
                </a:solidFill>
                <a:latin typeface="Arial"/>
                <a:cs typeface="Arial"/>
                <a:sym typeface="Arial"/>
              </a:rPr>
              <a:t>ILATIVAS</a:t>
            </a:r>
            <a:r>
              <a:rPr lang="es" sz="3200" b="1" kern="0" dirty="0">
                <a:solidFill>
                  <a:srgbClr val="92D050"/>
                </a:solidFill>
                <a:latin typeface="Arial"/>
                <a:cs typeface="Arial"/>
                <a:sym typeface="Arial"/>
              </a:rPr>
              <a:t> </a:t>
            </a:r>
            <a:r>
              <a:rPr lang="es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(</a:t>
            </a:r>
            <a:r>
              <a:rPr lang="es-ES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estructura bimembre)</a:t>
            </a:r>
          </a:p>
          <a:p>
            <a:pPr algn="ctr" defTabSz="1219170">
              <a:buClr>
                <a:srgbClr val="000000"/>
              </a:buClr>
            </a:pPr>
            <a:r>
              <a:rPr lang="es-ES" sz="1600" kern="0" dirty="0">
                <a:solidFill>
                  <a:srgbClr val="000000"/>
                </a:solidFill>
                <a:cs typeface="Arial"/>
                <a:sym typeface="Arial"/>
              </a:rPr>
              <a:t>Expresan una consecuencia deducible de lo que se afirma en el predicado de la oración principal. (Pág. 110)</a:t>
            </a:r>
          </a:p>
          <a:p>
            <a:pPr algn="ctr" defTabSz="1219170">
              <a:buClr>
                <a:srgbClr val="000000"/>
              </a:buClr>
            </a:pPr>
            <a:endParaRPr sz="16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7969777" y="1559310"/>
            <a:ext cx="3824800" cy="1464110"/>
          </a:xfrm>
          <a:prstGeom prst="rect">
            <a:avLst/>
          </a:prstGeom>
          <a:solidFill>
            <a:srgbClr val="F9CBCB"/>
          </a:solidFill>
          <a:ln w="28575">
            <a:solidFill>
              <a:srgbClr val="0070C0"/>
            </a:solidFill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s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NEXOS:</a:t>
            </a:r>
            <a:endParaRPr sz="16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r>
              <a:rPr lang="es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Conjunciones</a:t>
            </a:r>
            <a:r>
              <a:rPr lang="es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 luego, conque…</a:t>
            </a:r>
            <a:endParaRPr sz="16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r>
              <a:rPr lang="es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Locuciones conjuntivas</a:t>
            </a:r>
            <a:r>
              <a:rPr lang="es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 </a:t>
            </a:r>
          </a:p>
          <a:p>
            <a:pPr defTabSz="1219170">
              <a:buClr>
                <a:srgbClr val="000000"/>
              </a:buClr>
            </a:pPr>
            <a:r>
              <a:rPr lang="es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as</a:t>
            </a:r>
            <a:r>
              <a:rPr lang="es-ES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í</a:t>
            </a:r>
            <a:r>
              <a:rPr lang="es" sz="16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que, de modo que, de manera que, de forma que...</a:t>
            </a:r>
            <a:endParaRPr sz="16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615765" y="1834017"/>
            <a:ext cx="6311061" cy="10838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s" sz="1867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Funci</a:t>
            </a:r>
            <a:r>
              <a:rPr lang="es-ES" sz="1867" b="1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ó</a:t>
            </a:r>
            <a:r>
              <a:rPr lang="es" sz="1867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 sint</a:t>
            </a:r>
            <a:r>
              <a:rPr lang="es-ES" sz="1867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á</a:t>
            </a:r>
            <a:r>
              <a:rPr lang="es" sz="1867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ctica: </a:t>
            </a:r>
            <a:r>
              <a:rPr lang="es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Complementos oracionales.</a:t>
            </a:r>
          </a:p>
          <a:p>
            <a:pPr algn="ctr" defTabSz="1219170">
              <a:buClr>
                <a:srgbClr val="000000"/>
              </a:buClr>
            </a:pPr>
            <a:r>
              <a:rPr lang="es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SIEMPRE SEPARADAS POR COMAS.</a:t>
            </a:r>
          </a:p>
          <a:p>
            <a:pPr defTabSz="1219170">
              <a:buClr>
                <a:srgbClr val="000000"/>
              </a:buClr>
            </a:pPr>
            <a:r>
              <a:rPr lang="es-ES" sz="16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Había traído por fin su raqueta, </a:t>
            </a:r>
            <a:r>
              <a:rPr lang="es-ES" sz="1600" i="1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así que ya podíamos jugar al tenis</a:t>
            </a:r>
            <a:r>
              <a:rPr lang="es-ES" sz="16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lang="es" sz="1600" i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232871" y="4224074"/>
            <a:ext cx="1038400" cy="1083863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s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Tipos de Ilativas</a:t>
            </a: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1271271" y="3638972"/>
            <a:ext cx="5957556" cy="98219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s" sz="1867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Del enunciado</a:t>
            </a:r>
            <a:endParaRPr sz="1867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r>
              <a:rPr lang="es" sz="1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Expresa consecuencia l</a:t>
            </a:r>
            <a:r>
              <a:rPr lang="es-ES" sz="1400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ó</a:t>
            </a:r>
            <a:r>
              <a:rPr lang="es" sz="1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gica de lo que se afirma en la o. principal.</a:t>
            </a:r>
            <a:endParaRPr lang="es" sz="1400" i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r>
              <a:rPr lang="es" sz="14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</a:t>
            </a:r>
            <a:r>
              <a:rPr lang="es-ES" sz="1400" i="1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stoy</a:t>
            </a:r>
            <a:r>
              <a:rPr lang="es-ES" sz="14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cansado, </a:t>
            </a:r>
            <a:r>
              <a:rPr lang="es-ES" sz="1400" i="1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así que no iré.</a:t>
            </a:r>
            <a:endParaRPr lang="es" sz="1400" i="1" kern="0" dirty="0">
              <a:solidFill>
                <a:srgbClr val="FF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1271271" y="4950429"/>
            <a:ext cx="5994086" cy="940644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s" sz="1867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De la enunciacion</a:t>
            </a:r>
            <a:endParaRPr sz="1867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r>
              <a:rPr lang="es" sz="1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Expresan una deducci</a:t>
            </a:r>
            <a:r>
              <a:rPr lang="es-ES" sz="1400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ó</a:t>
            </a:r>
            <a:r>
              <a:rPr lang="es" sz="1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 que hace el hablante a partir de la o. principal.</a:t>
            </a:r>
          </a:p>
          <a:p>
            <a:pPr defTabSz="1219170">
              <a:buClr>
                <a:srgbClr val="000000"/>
              </a:buClr>
            </a:pPr>
            <a:r>
              <a:rPr lang="es" sz="1400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No fue, </a:t>
            </a:r>
            <a:r>
              <a:rPr lang="es" sz="1400" i="1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así que estaría cansado.</a:t>
            </a:r>
            <a:endParaRPr sz="1400" i="1" kern="0" dirty="0">
              <a:solidFill>
                <a:srgbClr val="FF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7492181" y="3656337"/>
            <a:ext cx="4551088" cy="2588184"/>
          </a:xfrm>
          <a:prstGeom prst="rect">
            <a:avLst/>
          </a:prstGeom>
          <a:solidFill>
            <a:srgbClr val="FF99CC"/>
          </a:solidFill>
          <a:ln w="28575">
            <a:solidFill>
              <a:srgbClr val="0070C0"/>
            </a:solidFill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s-ES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¿Ilativas o Consecutivas?</a:t>
            </a:r>
          </a:p>
          <a:p>
            <a:pPr algn="ctr" defTabSz="1219170">
              <a:buClr>
                <a:srgbClr val="000000"/>
              </a:buClr>
            </a:pPr>
            <a:r>
              <a:rPr lang="es-ES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Ambas muestran CONSECUENCIA, </a:t>
            </a:r>
          </a:p>
          <a:p>
            <a:pPr algn="ctr" defTabSz="1219170">
              <a:buClr>
                <a:srgbClr val="000000"/>
              </a:buClr>
            </a:pPr>
            <a:r>
              <a:rPr lang="es-ES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pero las consecutivas lo hacen con un matiz de intensidad (cuantificador).</a:t>
            </a:r>
          </a:p>
          <a:p>
            <a:pPr algn="ctr" defTabSz="1219170">
              <a:buClr>
                <a:srgbClr val="000000"/>
              </a:buClr>
            </a:pPr>
            <a:endParaRPr lang="es-ES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algn="ctr" defTabSz="1219170">
              <a:buClr>
                <a:srgbClr val="000000"/>
              </a:buClr>
            </a:pPr>
            <a:r>
              <a:rPr lang="es-ES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Está lloviendo, </a:t>
            </a:r>
            <a:r>
              <a:rPr lang="es-ES" sz="1867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así que nos quedamos. </a:t>
            </a:r>
            <a:r>
              <a:rPr lang="es-ES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</a:t>
            </a:r>
          </a:p>
          <a:p>
            <a:pPr algn="ctr" defTabSz="1219170">
              <a:buClr>
                <a:srgbClr val="000000"/>
              </a:buClr>
            </a:pPr>
            <a:r>
              <a:rPr lang="es-ES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Llovía </a:t>
            </a:r>
            <a:r>
              <a:rPr lang="es-ES" sz="1867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tanto</a:t>
            </a:r>
            <a:r>
              <a:rPr lang="es-ES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es-ES" sz="1867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que no pudimos salir</a:t>
            </a:r>
            <a:r>
              <a:rPr lang="es-ES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 C</a:t>
            </a:r>
          </a:p>
          <a:p>
            <a:pPr algn="ctr"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1646904" y="261664"/>
            <a:ext cx="9379973" cy="106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0000"/>
            </a:solidFill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s-ES" sz="3600" dirty="0">
                <a:solidFill>
                  <a:srgbClr val="92D050"/>
                </a:solidFill>
              </a:rPr>
              <a:t>CONDICIONALES </a:t>
            </a:r>
            <a:r>
              <a:rPr lang="es-ES" sz="2000" b="0" dirty="0"/>
              <a:t>(Estructura bimembre)</a:t>
            </a:r>
            <a:br>
              <a:rPr lang="es" sz="2000" dirty="0">
                <a:solidFill>
                  <a:schemeClr val="dk1"/>
                </a:solidFill>
              </a:rPr>
            </a:br>
            <a:r>
              <a:rPr lang="es-ES" sz="2000" b="0" dirty="0">
                <a:solidFill>
                  <a:srgbClr val="002060"/>
                </a:solidFill>
              </a:rPr>
              <a:t>Expresan </a:t>
            </a:r>
            <a:r>
              <a:rPr lang="es-ES" sz="2000" b="0" dirty="0"/>
              <a:t>una condición, hipótesis o premisa. (Pág. 111)</a:t>
            </a:r>
            <a:br>
              <a:rPr lang="es-ES" sz="2000" b="0" dirty="0"/>
            </a:br>
            <a:br>
              <a:rPr lang="es-ES" sz="2000" dirty="0"/>
            </a:br>
            <a:endParaRPr sz="2000" dirty="0">
              <a:solidFill>
                <a:schemeClr val="dk1"/>
              </a:solidFill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415600" y="1638233"/>
            <a:ext cx="6462065" cy="1267199"/>
          </a:xfrm>
          <a:prstGeom prst="rect">
            <a:avLst/>
          </a:prstGeom>
          <a:ln w="28575">
            <a:solidFill>
              <a:srgbClr val="EA144C"/>
            </a:solidFill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52396" indent="0">
              <a:buNone/>
            </a:pPr>
            <a:r>
              <a:rPr lang="es-ES" b="1" dirty="0">
                <a:solidFill>
                  <a:srgbClr val="002060"/>
                </a:solidFill>
                <a:latin typeface="Amatic SC"/>
              </a:rPr>
              <a:t>ESTRUCTURA:</a:t>
            </a:r>
            <a:endParaRPr lang="es" b="1" dirty="0">
              <a:solidFill>
                <a:srgbClr val="002060"/>
              </a:solidFill>
              <a:latin typeface="Amatic SC"/>
            </a:endParaRPr>
          </a:p>
          <a:p>
            <a:pPr marL="152396" indent="0">
              <a:buNone/>
            </a:pPr>
            <a:r>
              <a:rPr lang="es" dirty="0">
                <a:solidFill>
                  <a:srgbClr val="F1C232"/>
                </a:solidFill>
                <a:latin typeface="Amatic SC"/>
              </a:rPr>
              <a:t>Condicional</a:t>
            </a:r>
            <a:r>
              <a:rPr lang="es" dirty="0">
                <a:latin typeface="Amatic SC"/>
              </a:rPr>
              <a:t> = </a:t>
            </a:r>
            <a:r>
              <a:rPr lang="es" dirty="0">
                <a:solidFill>
                  <a:srgbClr val="FF0000"/>
                </a:solidFill>
                <a:latin typeface="Amatic SC"/>
              </a:rPr>
              <a:t>prótasis</a:t>
            </a:r>
            <a:r>
              <a:rPr lang="es" dirty="0">
                <a:latin typeface="Amatic SC"/>
              </a:rPr>
              <a:t> + </a:t>
            </a:r>
            <a:r>
              <a:rPr lang="es" dirty="0">
                <a:solidFill>
                  <a:srgbClr val="4A86E8"/>
                </a:solidFill>
                <a:latin typeface="Amatic SC"/>
              </a:rPr>
              <a:t>apódosis</a:t>
            </a:r>
            <a:r>
              <a:rPr lang="es" dirty="0">
                <a:latin typeface="Amatic SC"/>
              </a:rPr>
              <a:t> </a:t>
            </a:r>
          </a:p>
          <a:p>
            <a:pPr marL="152396" indent="0">
              <a:buNone/>
            </a:pPr>
            <a:r>
              <a:rPr lang="es" dirty="0">
                <a:latin typeface="Amatic SC"/>
              </a:rPr>
              <a:t>Por ejemplo: </a:t>
            </a:r>
            <a:r>
              <a:rPr lang="es" dirty="0">
                <a:solidFill>
                  <a:srgbClr val="FF0000"/>
                </a:solidFill>
                <a:latin typeface="Amatic SC"/>
              </a:rPr>
              <a:t>Si tienes valor </a:t>
            </a:r>
            <a:r>
              <a:rPr lang="es" dirty="0">
                <a:latin typeface="Amatic SC"/>
              </a:rPr>
              <a:t>(Condición), </a:t>
            </a:r>
            <a:r>
              <a:rPr lang="es" dirty="0">
                <a:solidFill>
                  <a:srgbClr val="4A86E8"/>
                </a:solidFill>
                <a:latin typeface="Amatic SC"/>
              </a:rPr>
              <a:t>enfréntate al monstruo.</a:t>
            </a:r>
            <a:endParaRPr dirty="0">
              <a:latin typeface="Amatic SC"/>
            </a:endParaRPr>
          </a:p>
        </p:txBody>
      </p:sp>
      <p:sp>
        <p:nvSpPr>
          <p:cNvPr id="4" name="Google Shape;56;p13">
            <a:extLst>
              <a:ext uri="{FF2B5EF4-FFF2-40B4-BE49-F238E27FC236}">
                <a16:creationId xmlns:a16="http://schemas.microsoft.com/office/drawing/2014/main" id="{EAC8196F-AF86-4403-9788-A2DFD30AD921}"/>
              </a:ext>
            </a:extLst>
          </p:cNvPr>
          <p:cNvSpPr txBox="1"/>
          <p:nvPr/>
        </p:nvSpPr>
        <p:spPr>
          <a:xfrm>
            <a:off x="952257" y="3145174"/>
            <a:ext cx="5338000" cy="3231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EA144C"/>
            </a:solidFill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s" sz="1867" b="1" kern="0" dirty="0">
                <a:solidFill>
                  <a:srgbClr val="002060"/>
                </a:solidFill>
                <a:latin typeface="Amatic SC"/>
                <a:cs typeface="Arial"/>
                <a:sym typeface="Arial"/>
              </a:rPr>
              <a:t>NEXOS</a:t>
            </a:r>
            <a:r>
              <a:rPr lang="es" sz="1867" b="1" kern="0" dirty="0">
                <a:solidFill>
                  <a:srgbClr val="274E13"/>
                </a:solidFill>
                <a:latin typeface="Amatic SC"/>
                <a:cs typeface="Arial"/>
                <a:sym typeface="Arial"/>
              </a:rPr>
              <a:t>:</a:t>
            </a:r>
            <a:endParaRPr sz="1867" b="1" kern="0" dirty="0">
              <a:solidFill>
                <a:srgbClr val="274E13"/>
              </a:solidFill>
              <a:latin typeface="Amatic SC"/>
              <a:cs typeface="Arial"/>
              <a:sym typeface="Arial"/>
            </a:endParaRPr>
          </a:p>
          <a:p>
            <a:pPr marL="609585" indent="-423323" defTabSz="1219170">
              <a:buClr>
                <a:srgbClr val="000000"/>
              </a:buClr>
              <a:buSzPts val="1400"/>
              <a:buFont typeface="Arial"/>
              <a:buChar char="●"/>
            </a:pPr>
            <a:r>
              <a:rPr lang="es" sz="1867" b="1" kern="0" dirty="0">
                <a:solidFill>
                  <a:srgbClr val="000000"/>
                </a:solidFill>
                <a:latin typeface="Amatic SC"/>
                <a:cs typeface="Arial"/>
                <a:sym typeface="Arial"/>
              </a:rPr>
              <a:t>Si </a:t>
            </a:r>
            <a:r>
              <a:rPr lang="es" sz="1867" kern="0" dirty="0">
                <a:solidFill>
                  <a:srgbClr val="000000"/>
                </a:solidFill>
                <a:latin typeface="Amatic SC"/>
                <a:cs typeface="Arial"/>
                <a:sym typeface="Arial"/>
              </a:rPr>
              <a:t>      </a:t>
            </a:r>
            <a:endParaRPr sz="1867" kern="0" dirty="0">
              <a:solidFill>
                <a:srgbClr val="000000"/>
              </a:solidFill>
              <a:latin typeface="Amatic SC"/>
              <a:cs typeface="Arial"/>
              <a:sym typeface="Arial"/>
            </a:endParaRPr>
          </a:p>
          <a:p>
            <a:pPr marL="609585" indent="-423323" defTabSz="1219170">
              <a:buClr>
                <a:srgbClr val="000000"/>
              </a:buClr>
              <a:buSzPts val="1400"/>
              <a:buFont typeface="Arial"/>
              <a:buChar char="●"/>
            </a:pPr>
            <a:r>
              <a:rPr lang="es" sz="1867" kern="0" dirty="0">
                <a:solidFill>
                  <a:srgbClr val="000000"/>
                </a:solidFill>
                <a:latin typeface="Amatic SC"/>
                <a:cs typeface="Arial"/>
                <a:sym typeface="Arial"/>
              </a:rPr>
              <a:t>Como + verbos en subjuntivo</a:t>
            </a:r>
            <a:endParaRPr sz="1867" kern="0" dirty="0">
              <a:solidFill>
                <a:srgbClr val="000000"/>
              </a:solidFill>
              <a:latin typeface="Amatic SC"/>
              <a:cs typeface="Arial"/>
              <a:sym typeface="Arial"/>
            </a:endParaRPr>
          </a:p>
          <a:p>
            <a:pPr marL="609585" indent="-423323" defTabSz="1219170">
              <a:buClr>
                <a:srgbClr val="000000"/>
              </a:buClr>
              <a:buSzPts val="1400"/>
              <a:buFont typeface="Arial"/>
              <a:buChar char="●"/>
            </a:pPr>
            <a:r>
              <a:rPr lang="es" sz="1867" kern="0" dirty="0">
                <a:solidFill>
                  <a:srgbClr val="000000"/>
                </a:solidFill>
                <a:latin typeface="Amatic SC"/>
                <a:cs typeface="Arial"/>
                <a:sym typeface="Arial"/>
              </a:rPr>
              <a:t>Locuciones conjutivas: siempre que, a no ser que, a menos que, con tal de que, a condición de que…</a:t>
            </a:r>
            <a:endParaRPr sz="1867" kern="0" dirty="0">
              <a:solidFill>
                <a:srgbClr val="000000"/>
              </a:solidFill>
              <a:latin typeface="Amatic SC"/>
              <a:cs typeface="Arial"/>
              <a:sym typeface="Arial"/>
            </a:endParaRPr>
          </a:p>
          <a:p>
            <a:pPr marL="609585" indent="-423323" defTabSz="1219170">
              <a:buClr>
                <a:srgbClr val="000000"/>
              </a:buClr>
              <a:buSzPts val="1400"/>
              <a:buFont typeface="Arial"/>
              <a:buChar char="●"/>
            </a:pPr>
            <a:r>
              <a:rPr lang="es" sz="1867" kern="0" dirty="0">
                <a:solidFill>
                  <a:srgbClr val="000000"/>
                </a:solidFill>
                <a:latin typeface="Amatic SC"/>
                <a:cs typeface="Arial"/>
                <a:sym typeface="Arial"/>
              </a:rPr>
              <a:t>Mientras y cuando</a:t>
            </a:r>
            <a:endParaRPr sz="1867" kern="0" dirty="0">
              <a:solidFill>
                <a:srgbClr val="000000"/>
              </a:solidFill>
              <a:latin typeface="Amatic SC"/>
              <a:cs typeface="Arial"/>
              <a:sym typeface="Arial"/>
            </a:endParaRPr>
          </a:p>
          <a:p>
            <a:pPr marL="609585" indent="-423323" defTabSz="1219170">
              <a:buClr>
                <a:srgbClr val="000000"/>
              </a:buClr>
              <a:buSzPts val="1400"/>
              <a:buFont typeface="Arial"/>
              <a:buChar char="●"/>
            </a:pPr>
            <a:r>
              <a:rPr lang="es" sz="1867" kern="0" dirty="0">
                <a:solidFill>
                  <a:srgbClr val="000000"/>
                </a:solidFill>
                <a:latin typeface="Amatic SC"/>
                <a:cs typeface="Arial"/>
                <a:sym typeface="Arial"/>
              </a:rPr>
              <a:t>De + infinitivo</a:t>
            </a:r>
            <a:endParaRPr sz="1867" kern="0" dirty="0">
              <a:solidFill>
                <a:srgbClr val="000000"/>
              </a:solidFill>
              <a:latin typeface="Amatic SC"/>
              <a:cs typeface="Arial"/>
              <a:sym typeface="Arial"/>
            </a:endParaRPr>
          </a:p>
          <a:p>
            <a:pPr marL="609585" indent="-423323" defTabSz="1219170">
              <a:buClr>
                <a:srgbClr val="000000"/>
              </a:buClr>
              <a:buSzPts val="1400"/>
              <a:buFont typeface="Arial"/>
              <a:buChar char="●"/>
            </a:pPr>
            <a:r>
              <a:rPr lang="es" sz="1867" kern="0" dirty="0">
                <a:solidFill>
                  <a:srgbClr val="000000"/>
                </a:solidFill>
                <a:latin typeface="Amatic SC"/>
                <a:cs typeface="Arial"/>
                <a:sym typeface="Arial"/>
              </a:rPr>
              <a:t>Construcciones de gerundio con valor condicional </a:t>
            </a:r>
            <a:endParaRPr sz="1867" kern="0" dirty="0">
              <a:solidFill>
                <a:srgbClr val="000000"/>
              </a:solidFill>
              <a:latin typeface="Amatic SC"/>
              <a:cs typeface="Arial"/>
              <a:sym typeface="Arial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96C0216-0BC7-49F5-9ADD-77A2C625EE1C}"/>
              </a:ext>
            </a:extLst>
          </p:cNvPr>
          <p:cNvSpPr txBox="1"/>
          <p:nvPr/>
        </p:nvSpPr>
        <p:spPr>
          <a:xfrm>
            <a:off x="7477433" y="1946787"/>
            <a:ext cx="4385186" cy="2031325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28575">
            <a:solidFill>
              <a:srgbClr val="EA144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accent1"/>
                </a:solidFill>
                <a:latin typeface="Amatic SC"/>
              </a:rPr>
              <a:t>TIEMPO Y MODO:</a:t>
            </a:r>
          </a:p>
          <a:p>
            <a:r>
              <a:rPr lang="es-ES" dirty="0">
                <a:solidFill>
                  <a:schemeClr val="accent1"/>
                </a:solidFill>
                <a:latin typeface="Amatic SC"/>
              </a:rPr>
              <a:t>REAL: </a:t>
            </a:r>
          </a:p>
          <a:p>
            <a:r>
              <a:rPr lang="es-ES" i="1" dirty="0">
                <a:solidFill>
                  <a:srgbClr val="FF0000"/>
                </a:solidFill>
                <a:latin typeface="Amatic SC"/>
              </a:rPr>
              <a:t>Si traes amigos</a:t>
            </a:r>
            <a:r>
              <a:rPr lang="es-ES" i="1" dirty="0">
                <a:solidFill>
                  <a:schemeClr val="accent1"/>
                </a:solidFill>
                <a:latin typeface="Amatic SC"/>
              </a:rPr>
              <a:t>, jugaremos. </a:t>
            </a:r>
          </a:p>
          <a:p>
            <a:r>
              <a:rPr lang="es-ES" dirty="0">
                <a:solidFill>
                  <a:schemeClr val="accent1"/>
                </a:solidFill>
                <a:latin typeface="Amatic SC"/>
              </a:rPr>
              <a:t>POTENCIAL:</a:t>
            </a:r>
          </a:p>
          <a:p>
            <a:r>
              <a:rPr lang="es-ES" i="1" dirty="0">
                <a:solidFill>
                  <a:srgbClr val="FF0000"/>
                </a:solidFill>
                <a:latin typeface="Amatic SC"/>
              </a:rPr>
              <a:t>Si encontraras la ocasión</a:t>
            </a:r>
            <a:r>
              <a:rPr lang="es-ES" i="1" dirty="0">
                <a:solidFill>
                  <a:schemeClr val="accent1"/>
                </a:solidFill>
                <a:latin typeface="Amatic SC"/>
              </a:rPr>
              <a:t>, coméntaselo.</a:t>
            </a:r>
          </a:p>
          <a:p>
            <a:r>
              <a:rPr lang="es-ES" dirty="0">
                <a:solidFill>
                  <a:schemeClr val="accent1"/>
                </a:solidFill>
                <a:latin typeface="Amatic SC"/>
              </a:rPr>
              <a:t>IRREAL:</a:t>
            </a:r>
          </a:p>
          <a:p>
            <a:r>
              <a:rPr lang="es-ES" i="1" dirty="0">
                <a:solidFill>
                  <a:srgbClr val="FF0000"/>
                </a:solidFill>
                <a:latin typeface="Amatic SC"/>
              </a:rPr>
              <a:t>Si hubiera corrido</a:t>
            </a:r>
            <a:r>
              <a:rPr lang="es-ES" i="1" dirty="0">
                <a:solidFill>
                  <a:schemeClr val="accent1"/>
                </a:solidFill>
                <a:latin typeface="Amatic SC"/>
              </a:rPr>
              <a:t>, ahora estaría en el tren.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>
            <a:spLocks noGrp="1"/>
          </p:cNvSpPr>
          <p:nvPr>
            <p:ph type="title" idx="4294967295"/>
          </p:nvPr>
        </p:nvSpPr>
        <p:spPr>
          <a:xfrm>
            <a:off x="240889" y="251389"/>
            <a:ext cx="11533239" cy="1228725"/>
          </a:xfrm>
          <a:prstGeom prst="rect">
            <a:avLst/>
          </a:prstGeom>
          <a:solidFill>
            <a:srgbClr val="FFFFCC"/>
          </a:solidFill>
          <a:ln w="38100">
            <a:solidFill>
              <a:srgbClr val="000000"/>
            </a:solidFill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s-ES" dirty="0">
                <a:solidFill>
                  <a:srgbClr val="92D050"/>
                </a:solidFill>
                <a:latin typeface="Amatic SC"/>
              </a:rPr>
              <a:t>CONCESIVAS </a:t>
            </a:r>
            <a:r>
              <a:rPr lang="es-ES" sz="1800" b="0" dirty="0">
                <a:latin typeface="Amatic SC"/>
              </a:rPr>
              <a:t>(Estructura bimembre)</a:t>
            </a:r>
            <a:br>
              <a:rPr lang="es" sz="1800" dirty="0">
                <a:solidFill>
                  <a:schemeClr val="dk1"/>
                </a:solidFill>
                <a:latin typeface="Amatic SC"/>
              </a:rPr>
            </a:br>
            <a:r>
              <a:rPr lang="es" sz="1400" b="0" dirty="0">
                <a:solidFill>
                  <a:schemeClr val="tx1"/>
                </a:solidFill>
                <a:latin typeface="Amatic SC"/>
              </a:rPr>
              <a:t>E</a:t>
            </a:r>
            <a:r>
              <a:rPr lang="es" sz="1400" b="0" dirty="0">
                <a:latin typeface="Amatic SC"/>
              </a:rPr>
              <a:t>xpresan un obstáculo que dificulta pero no impide la realización de lo enunciado en la oración princ. (</a:t>
            </a:r>
            <a:r>
              <a:rPr lang="es-ES" sz="1400" b="0" dirty="0">
                <a:latin typeface="Amatic SC"/>
              </a:rPr>
              <a:t>Pág. 112)</a:t>
            </a:r>
            <a:endParaRPr sz="1400" b="0" dirty="0">
              <a:latin typeface="Amatic SC"/>
            </a:endParaRPr>
          </a:p>
        </p:txBody>
      </p:sp>
      <p:sp>
        <p:nvSpPr>
          <p:cNvPr id="87" name="Google Shape;87;p13"/>
          <p:cNvSpPr txBox="1">
            <a:spLocks noGrp="1"/>
          </p:cNvSpPr>
          <p:nvPr>
            <p:ph type="body" idx="4294967295"/>
          </p:nvPr>
        </p:nvSpPr>
        <p:spPr>
          <a:xfrm>
            <a:off x="3213869" y="3541101"/>
            <a:ext cx="8393112" cy="3024188"/>
          </a:xfrm>
          <a:prstGeom prst="rect">
            <a:avLst/>
          </a:prstGeom>
          <a:solidFill>
            <a:srgbClr val="CCFFFF"/>
          </a:solidFill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ctr">
              <a:spcBef>
                <a:spcPts val="2133"/>
              </a:spcBef>
              <a:buNone/>
            </a:pPr>
            <a:r>
              <a:rPr lang="es-ES" sz="2000" b="1" dirty="0">
                <a:latin typeface="Amatic SC"/>
              </a:rPr>
              <a:t>TIEMPO Y MODO:</a:t>
            </a:r>
            <a:endParaRPr sz="2000" b="1" dirty="0">
              <a:latin typeface="Amatic SC"/>
            </a:endParaRPr>
          </a:p>
          <a:p>
            <a:pPr marL="0" indent="0" algn="ctr">
              <a:lnSpc>
                <a:spcPct val="100000"/>
              </a:lnSpc>
              <a:spcBef>
                <a:spcPts val="2133"/>
              </a:spcBef>
              <a:buNone/>
            </a:pPr>
            <a:r>
              <a:rPr lang="es-ES" sz="2000" b="1" dirty="0">
                <a:latin typeface="Amatic SC"/>
              </a:rPr>
              <a:t>REAL: </a:t>
            </a:r>
            <a:r>
              <a:rPr lang="es" sz="2000" dirty="0">
                <a:latin typeface="Amatic SC"/>
              </a:rPr>
              <a:t>Se considera cierto. “</a:t>
            </a:r>
            <a:r>
              <a:rPr lang="es" sz="2000" dirty="0">
                <a:solidFill>
                  <a:srgbClr val="FF0000"/>
                </a:solidFill>
                <a:latin typeface="Amatic SC"/>
              </a:rPr>
              <a:t>Aunque protestes</a:t>
            </a:r>
            <a:r>
              <a:rPr lang="es" sz="2000" dirty="0">
                <a:latin typeface="Amatic SC"/>
              </a:rPr>
              <a:t>, no te </a:t>
            </a:r>
            <a:r>
              <a:rPr lang="es" sz="2000" dirty="0">
                <a:solidFill>
                  <a:srgbClr val="6AA84F"/>
                </a:solidFill>
                <a:latin typeface="Amatic SC"/>
              </a:rPr>
              <a:t>harán</a:t>
            </a:r>
            <a:r>
              <a:rPr lang="es" sz="2000" dirty="0">
                <a:latin typeface="Amatic SC"/>
              </a:rPr>
              <a:t> caso.”</a:t>
            </a:r>
            <a:endParaRPr sz="2000" dirty="0">
              <a:latin typeface="Amatic SC"/>
            </a:endParaRPr>
          </a:p>
          <a:p>
            <a:pPr marL="0" indent="0" algn="ctr">
              <a:lnSpc>
                <a:spcPct val="100000"/>
              </a:lnSpc>
              <a:spcBef>
                <a:spcPts val="2133"/>
              </a:spcBef>
              <a:buNone/>
            </a:pPr>
            <a:r>
              <a:rPr lang="es-ES" sz="1800" b="1" dirty="0">
                <a:latin typeface="Amatic SC"/>
              </a:rPr>
              <a:t>POTENCIAL: </a:t>
            </a:r>
            <a:r>
              <a:rPr lang="es" sz="2000" dirty="0">
                <a:latin typeface="Amatic SC"/>
              </a:rPr>
              <a:t>poco probable. “</a:t>
            </a:r>
            <a:r>
              <a:rPr lang="es" sz="2000" dirty="0">
                <a:solidFill>
                  <a:srgbClr val="FF0000"/>
                </a:solidFill>
                <a:latin typeface="Amatic SC"/>
              </a:rPr>
              <a:t>Aunque lo supiera</a:t>
            </a:r>
            <a:r>
              <a:rPr lang="es" sz="2000" dirty="0">
                <a:latin typeface="Amatic SC"/>
              </a:rPr>
              <a:t>, no te lo </a:t>
            </a:r>
            <a:r>
              <a:rPr lang="es" sz="2000" dirty="0">
                <a:solidFill>
                  <a:srgbClr val="6AA84F"/>
                </a:solidFill>
                <a:latin typeface="Amatic SC"/>
              </a:rPr>
              <a:t>diría</a:t>
            </a:r>
            <a:r>
              <a:rPr lang="es" sz="2000" dirty="0">
                <a:latin typeface="Amatic SC"/>
              </a:rPr>
              <a:t>”</a:t>
            </a:r>
            <a:endParaRPr sz="2000" dirty="0">
              <a:latin typeface="Amatic SC"/>
            </a:endParaRPr>
          </a:p>
          <a:p>
            <a:pPr marL="0" indent="0" algn="ctr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None/>
            </a:pPr>
            <a:r>
              <a:rPr lang="es-ES" sz="2000" b="1" dirty="0">
                <a:latin typeface="Amatic SC"/>
              </a:rPr>
              <a:t>IRREAL: </a:t>
            </a:r>
            <a:r>
              <a:rPr lang="es" sz="2000" dirty="0">
                <a:latin typeface="Amatic SC"/>
              </a:rPr>
              <a:t>se considera falso. “Lo </a:t>
            </a:r>
            <a:r>
              <a:rPr lang="es" sz="2000" dirty="0">
                <a:solidFill>
                  <a:srgbClr val="6AA84F"/>
                </a:solidFill>
                <a:latin typeface="Amatic SC"/>
              </a:rPr>
              <a:t>sabríamos</a:t>
            </a:r>
            <a:r>
              <a:rPr lang="es" sz="2000" dirty="0">
                <a:latin typeface="Amatic SC"/>
              </a:rPr>
              <a:t> </a:t>
            </a:r>
            <a:r>
              <a:rPr lang="es" sz="2000" dirty="0">
                <a:solidFill>
                  <a:srgbClr val="FF0000"/>
                </a:solidFill>
                <a:latin typeface="Amatic SC"/>
              </a:rPr>
              <a:t>aunque nos lo hubiesen ocultado.</a:t>
            </a:r>
            <a:r>
              <a:rPr lang="es" sz="2000" dirty="0">
                <a:latin typeface="Amatic SC"/>
              </a:rPr>
              <a:t>”</a:t>
            </a:r>
            <a:endParaRPr sz="2000" dirty="0">
              <a:latin typeface="Amatic SC"/>
            </a:endParaRPr>
          </a:p>
        </p:txBody>
      </p:sp>
      <p:sp>
        <p:nvSpPr>
          <p:cNvPr id="7" name="Google Shape;74;p13">
            <a:extLst>
              <a:ext uri="{FF2B5EF4-FFF2-40B4-BE49-F238E27FC236}">
                <a16:creationId xmlns:a16="http://schemas.microsoft.com/office/drawing/2014/main" id="{103C5F77-72B3-43F7-A1C9-6AEA76A1F987}"/>
              </a:ext>
            </a:extLst>
          </p:cNvPr>
          <p:cNvSpPr txBox="1"/>
          <p:nvPr/>
        </p:nvSpPr>
        <p:spPr>
          <a:xfrm>
            <a:off x="240890" y="1745225"/>
            <a:ext cx="2754626" cy="2310475"/>
          </a:xfrm>
          <a:prstGeom prst="rect">
            <a:avLst/>
          </a:prstGeom>
          <a:solidFill>
            <a:srgbClr val="F9CBCB"/>
          </a:solidFill>
          <a:ln w="28575">
            <a:solidFill>
              <a:schemeClr val="tx1"/>
            </a:solidFill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s" sz="1867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NEXOS: </a:t>
            </a:r>
          </a:p>
          <a:p>
            <a:pPr defTabSz="1219170">
              <a:buClr>
                <a:srgbClr val="000000"/>
              </a:buClr>
            </a:pPr>
            <a:r>
              <a:rPr lang="es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aunque; </a:t>
            </a:r>
          </a:p>
          <a:p>
            <a:pPr defTabSz="1219170">
              <a:buClr>
                <a:srgbClr val="000000"/>
              </a:buClr>
            </a:pPr>
            <a:r>
              <a:rPr lang="es-ES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así; </a:t>
            </a:r>
          </a:p>
          <a:p>
            <a:pPr defTabSz="1219170">
              <a:buClr>
                <a:srgbClr val="000000"/>
              </a:buClr>
            </a:pPr>
            <a:r>
              <a:rPr lang="es-ES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locuciones conjuntivas: </a:t>
            </a:r>
            <a:r>
              <a:rPr lang="es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riesgo de que, a pesar de que, por más que, bien que...</a:t>
            </a: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7DA6775-C979-4E55-8C15-8D9F667475D6}"/>
              </a:ext>
            </a:extLst>
          </p:cNvPr>
          <p:cNvSpPr/>
          <p:nvPr/>
        </p:nvSpPr>
        <p:spPr>
          <a:xfrm>
            <a:off x="4773561" y="1745225"/>
            <a:ext cx="6102511" cy="1461939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 algn="ctr">
              <a:spcBef>
                <a:spcPts val="2133"/>
              </a:spcBef>
            </a:pPr>
            <a:r>
              <a:rPr lang="es-ES" b="1" dirty="0">
                <a:latin typeface="Amatic SC"/>
              </a:rPr>
              <a:t>ESTRUCTURA: </a:t>
            </a:r>
            <a:r>
              <a:rPr lang="es-ES" dirty="0">
                <a:solidFill>
                  <a:srgbClr val="00B0F0"/>
                </a:solidFill>
                <a:latin typeface="Amatic SC"/>
              </a:rPr>
              <a:t>Apódosis</a:t>
            </a:r>
            <a:r>
              <a:rPr lang="es-ES" dirty="0">
                <a:latin typeface="Amatic SC"/>
              </a:rPr>
              <a:t> + </a:t>
            </a:r>
            <a:r>
              <a:rPr lang="es-ES" dirty="0">
                <a:solidFill>
                  <a:srgbClr val="FF0000"/>
                </a:solidFill>
                <a:latin typeface="Amatic SC"/>
              </a:rPr>
              <a:t>Prótasis</a:t>
            </a:r>
          </a:p>
          <a:p>
            <a:pPr lvl="1" algn="ctr">
              <a:spcBef>
                <a:spcPts val="2133"/>
              </a:spcBef>
            </a:pPr>
            <a:r>
              <a:rPr lang="es-ES" b="1" dirty="0">
                <a:latin typeface="Amatic SC"/>
              </a:rPr>
              <a:t>FUNCIÓN SINTÁCTICA: </a:t>
            </a:r>
            <a:r>
              <a:rPr lang="es-ES" dirty="0">
                <a:latin typeface="Amatic SC"/>
              </a:rPr>
              <a:t>complemento oracional </a:t>
            </a:r>
          </a:p>
          <a:p>
            <a:pPr lvl="1" algn="ctr">
              <a:spcBef>
                <a:spcPts val="2133"/>
              </a:spcBef>
            </a:pPr>
            <a:r>
              <a:rPr lang="es-ES" dirty="0">
                <a:latin typeface="Amatic SC"/>
              </a:rPr>
              <a:t>“</a:t>
            </a:r>
            <a:r>
              <a:rPr lang="es-ES" i="1" dirty="0">
                <a:solidFill>
                  <a:srgbClr val="FF0000"/>
                </a:solidFill>
                <a:latin typeface="Amatic SC"/>
              </a:rPr>
              <a:t>Aunque todo estaba en su contra</a:t>
            </a:r>
            <a:r>
              <a:rPr lang="es-ES" i="1" dirty="0">
                <a:latin typeface="Amatic SC"/>
              </a:rPr>
              <a:t>, </a:t>
            </a:r>
            <a:r>
              <a:rPr lang="es-ES" i="1" dirty="0">
                <a:solidFill>
                  <a:srgbClr val="00B0F0"/>
                </a:solidFill>
                <a:latin typeface="Amatic SC"/>
              </a:rPr>
              <a:t>alcanzó su propósito</a:t>
            </a:r>
            <a:r>
              <a:rPr lang="es-ES" i="1" dirty="0">
                <a:latin typeface="Amatic SC"/>
              </a:rPr>
              <a:t>.” 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5BD448D-FBB6-4669-97BE-F792F3451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Prof. María Doménech @madomba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C6D24E-AE04-4E91-A958-0F063D212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4000" b="0" dirty="0">
                <a:latin typeface="Tw Cen MT" panose="020B0602020104020603" pitchFamily="34" charset="0"/>
              </a:rPr>
              <a:t>RELACIÓN DE INTERDEPENDENCIA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82988E-F638-475C-8934-44EC540E2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929" y="2573397"/>
            <a:ext cx="6531961" cy="3052915"/>
          </a:xfrm>
          <a:solidFill>
            <a:srgbClr val="C7E6A4"/>
          </a:solidFill>
          <a:ln w="38100">
            <a:solidFill>
              <a:srgbClr val="92D050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s-ES" sz="1800" dirty="0"/>
          </a:p>
          <a:p>
            <a:pPr marL="0" indent="0" algn="ctr">
              <a:buNone/>
            </a:pPr>
            <a:r>
              <a:rPr lang="es-ES" sz="4800" dirty="0"/>
              <a:t>CONSECUTIVAS</a:t>
            </a:r>
          </a:p>
          <a:p>
            <a:pPr marL="0" indent="0" algn="ctr">
              <a:buNone/>
            </a:pPr>
            <a:r>
              <a:rPr lang="es-ES" sz="4800" dirty="0"/>
              <a:t>COMPARATIVAS</a:t>
            </a:r>
          </a:p>
          <a:p>
            <a:pPr marL="0" indent="0" algn="ctr">
              <a:buNone/>
            </a:pPr>
            <a:endParaRPr lang="es-ES" sz="480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4F853F7-8D67-4C17-BC81-40D799977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Prof. María Doménech @madomba</a:t>
            </a:r>
          </a:p>
        </p:txBody>
      </p:sp>
    </p:spTree>
    <p:extLst>
      <p:ext uri="{BB962C8B-B14F-4D97-AF65-F5344CB8AC3E}">
        <p14:creationId xmlns:p14="http://schemas.microsoft.com/office/powerpoint/2010/main" val="3483837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1F7A2A-D614-407F-ABD3-62AC6760E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10592685" cy="4023360"/>
          </a:xfrm>
        </p:spPr>
        <p:txBody>
          <a:bodyPr>
            <a:normAutofit lnSpcReduction="10000"/>
          </a:bodyPr>
          <a:lstStyle/>
          <a:p>
            <a:r>
              <a:rPr lang="es-ES" dirty="0">
                <a:solidFill>
                  <a:srgbClr val="C00000"/>
                </a:solidFill>
              </a:rPr>
              <a:t>Construcciones comparativas:</a:t>
            </a:r>
          </a:p>
          <a:p>
            <a:r>
              <a:rPr lang="es-ES" dirty="0"/>
              <a:t>Estructura bimembre en las que se establece una comparación de igualdad o desigualdad entre dos términos mediante un CUANTIFICADOR.</a:t>
            </a:r>
          </a:p>
          <a:p>
            <a:r>
              <a:rPr lang="es-ES" i="1" dirty="0"/>
              <a:t>    Esa chica estudia mucho más que nosotros.</a:t>
            </a:r>
          </a:p>
          <a:p>
            <a:endParaRPr lang="es-ES" dirty="0"/>
          </a:p>
          <a:p>
            <a:r>
              <a:rPr lang="es-ES" dirty="0">
                <a:solidFill>
                  <a:srgbClr val="C00000"/>
                </a:solidFill>
              </a:rPr>
              <a:t>Subordinadas comparativas:</a:t>
            </a:r>
          </a:p>
          <a:p>
            <a:r>
              <a:rPr lang="es-ES" dirty="0"/>
              <a:t>Oraciones que pertenecen a una construcción comparativa y contienen el segundo término de la comparación que se establece en ella. El verbo de estas oraciones se omite con frecuencia.</a:t>
            </a:r>
          </a:p>
          <a:p>
            <a:r>
              <a:rPr lang="es-ES" i="1" dirty="0"/>
              <a:t>   Esa chica estudia mucho más que (estudiamos) nosotros.</a:t>
            </a:r>
          </a:p>
          <a:p>
            <a:r>
              <a:rPr lang="es-ES" dirty="0"/>
              <a:t> 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3B2712AE-4D48-450A-A276-9B9B05273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749" y="585788"/>
            <a:ext cx="11208774" cy="1498600"/>
          </a:xfrm>
        </p:spPr>
        <p:txBody>
          <a:bodyPr/>
          <a:lstStyle/>
          <a:p>
            <a:pPr algn="ctr"/>
            <a:r>
              <a:rPr lang="es-ES" dirty="0"/>
              <a:t>Construcciones comparativas – sub. Comparativas</a:t>
            </a:r>
            <a:br>
              <a:rPr lang="es-ES" dirty="0"/>
            </a:br>
            <a:r>
              <a:rPr lang="es-ES" sz="2000" dirty="0"/>
              <a:t>(pág. 116 – 117)</a:t>
            </a:r>
            <a:endParaRPr lang="es-ES" dirty="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C871DEE-2FB7-4C49-A054-0FD421E30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Prof. María Doménech @madomba</a:t>
            </a:r>
          </a:p>
        </p:txBody>
      </p:sp>
    </p:spTree>
    <p:extLst>
      <p:ext uri="{BB962C8B-B14F-4D97-AF65-F5344CB8AC3E}">
        <p14:creationId xmlns:p14="http://schemas.microsoft.com/office/powerpoint/2010/main" val="3187287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4B4696-7ADD-4319-ADE3-1113007EE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328" y="296006"/>
            <a:ext cx="11231782" cy="1907458"/>
          </a:xfrm>
          <a:ln w="38100"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es-ES" dirty="0"/>
              <a:t>* Elipsis en la comparación:</a:t>
            </a:r>
          </a:p>
          <a:p>
            <a:r>
              <a:rPr lang="es-ES" dirty="0"/>
              <a:t>1) Como oración simple: Conozco </a:t>
            </a:r>
            <a:r>
              <a:rPr lang="es-ES" u="sng" dirty="0">
                <a:solidFill>
                  <a:srgbClr val="FF0000"/>
                </a:solidFill>
              </a:rPr>
              <a:t>tantas</a:t>
            </a:r>
            <a:r>
              <a:rPr lang="es-ES" u="sng" dirty="0"/>
              <a:t> </a:t>
            </a:r>
            <a:r>
              <a:rPr lang="es-ES" u="sng" dirty="0">
                <a:solidFill>
                  <a:srgbClr val="00B0F0"/>
                </a:solidFill>
              </a:rPr>
              <a:t>personas</a:t>
            </a:r>
            <a:r>
              <a:rPr lang="es-ES" u="sng" dirty="0"/>
              <a:t> </a:t>
            </a:r>
            <a:r>
              <a:rPr lang="es-ES" u="sng" dirty="0">
                <a:solidFill>
                  <a:srgbClr val="92D050"/>
                </a:solidFill>
              </a:rPr>
              <a:t>como ella</a:t>
            </a:r>
            <a:r>
              <a:rPr lang="es-ES" dirty="0"/>
              <a:t>. SN/CD </a:t>
            </a:r>
            <a:r>
              <a:rPr lang="es-ES" sz="1600" dirty="0"/>
              <a:t>(</a:t>
            </a:r>
            <a:r>
              <a:rPr lang="es-ES" sz="1600" dirty="0" err="1">
                <a:solidFill>
                  <a:srgbClr val="FF0000"/>
                </a:solidFill>
              </a:rPr>
              <a:t>Cuant</a:t>
            </a:r>
            <a:r>
              <a:rPr lang="es-ES" sz="1600" dirty="0">
                <a:solidFill>
                  <a:srgbClr val="FF0000"/>
                </a:solidFill>
              </a:rPr>
              <a:t>.</a:t>
            </a:r>
            <a:r>
              <a:rPr lang="es-ES" sz="1600" dirty="0">
                <a:solidFill>
                  <a:srgbClr val="76B531"/>
                </a:solidFill>
              </a:rPr>
              <a:t> </a:t>
            </a:r>
            <a:r>
              <a:rPr lang="es-ES" sz="1600" dirty="0"/>
              <a:t>+</a:t>
            </a:r>
            <a:r>
              <a:rPr lang="es-ES" sz="1600" dirty="0" err="1">
                <a:solidFill>
                  <a:srgbClr val="00B0F0"/>
                </a:solidFill>
              </a:rPr>
              <a:t>sust</a:t>
            </a:r>
            <a:r>
              <a:rPr lang="es-ES" sz="1600" dirty="0">
                <a:solidFill>
                  <a:srgbClr val="00B0F0"/>
                </a:solidFill>
              </a:rPr>
              <a:t>. </a:t>
            </a:r>
            <a:r>
              <a:rPr lang="es-ES" sz="1600" dirty="0"/>
              <a:t>+</a:t>
            </a:r>
            <a:r>
              <a:rPr lang="es-ES" sz="1600" dirty="0">
                <a:solidFill>
                  <a:srgbClr val="76B531"/>
                </a:solidFill>
              </a:rPr>
              <a:t> </a:t>
            </a:r>
            <a:r>
              <a:rPr lang="es-ES" sz="1600" dirty="0" err="1">
                <a:solidFill>
                  <a:srgbClr val="76B531"/>
                </a:solidFill>
              </a:rPr>
              <a:t>Compl</a:t>
            </a:r>
            <a:r>
              <a:rPr lang="es-ES" sz="1600" dirty="0">
                <a:solidFill>
                  <a:srgbClr val="76B531"/>
                </a:solidFill>
              </a:rPr>
              <a:t>. Comparativo</a:t>
            </a:r>
            <a:r>
              <a:rPr lang="es-ES" sz="1600" dirty="0"/>
              <a:t>)</a:t>
            </a:r>
          </a:p>
          <a:p>
            <a:r>
              <a:rPr lang="es-ES" dirty="0"/>
              <a:t>2) Como oración compuesta por subordinación (verbo Ø): </a:t>
            </a:r>
          </a:p>
          <a:p>
            <a:r>
              <a:rPr lang="es-ES" dirty="0"/>
              <a:t>Conozco </a:t>
            </a:r>
            <a:r>
              <a:rPr lang="es-ES" u="sng" dirty="0">
                <a:solidFill>
                  <a:srgbClr val="FF0000"/>
                </a:solidFill>
              </a:rPr>
              <a:t>tantas</a:t>
            </a:r>
            <a:r>
              <a:rPr lang="es-ES" u="sng" dirty="0"/>
              <a:t> </a:t>
            </a:r>
            <a:r>
              <a:rPr lang="es-ES" u="sng" dirty="0">
                <a:solidFill>
                  <a:srgbClr val="00B0F0"/>
                </a:solidFill>
              </a:rPr>
              <a:t>personas</a:t>
            </a:r>
            <a:r>
              <a:rPr lang="es-ES" u="sng" dirty="0"/>
              <a:t> </a:t>
            </a:r>
            <a:r>
              <a:rPr lang="es-ES" u="sng" dirty="0">
                <a:solidFill>
                  <a:srgbClr val="76B531"/>
                </a:solidFill>
              </a:rPr>
              <a:t>como ella (Ø = conoce)</a:t>
            </a:r>
            <a:r>
              <a:rPr lang="es-ES" dirty="0">
                <a:solidFill>
                  <a:srgbClr val="76B531"/>
                </a:solidFill>
              </a:rPr>
              <a:t>. </a:t>
            </a:r>
            <a:r>
              <a:rPr lang="es-ES" dirty="0"/>
              <a:t>SN/CD </a:t>
            </a:r>
            <a:r>
              <a:rPr lang="es-ES" sz="1800" dirty="0"/>
              <a:t>(</a:t>
            </a:r>
            <a:r>
              <a:rPr lang="es-ES" sz="1800" dirty="0" err="1">
                <a:solidFill>
                  <a:srgbClr val="FF0000"/>
                </a:solidFill>
              </a:rPr>
              <a:t>Cuant</a:t>
            </a:r>
            <a:r>
              <a:rPr lang="es-ES" sz="1800" dirty="0">
                <a:solidFill>
                  <a:srgbClr val="FF0000"/>
                </a:solidFill>
              </a:rPr>
              <a:t>.</a:t>
            </a:r>
            <a:r>
              <a:rPr lang="es-ES" sz="1800" dirty="0">
                <a:solidFill>
                  <a:srgbClr val="76B531"/>
                </a:solidFill>
              </a:rPr>
              <a:t> </a:t>
            </a:r>
            <a:r>
              <a:rPr lang="es-ES" sz="1800" dirty="0"/>
              <a:t>+</a:t>
            </a:r>
            <a:r>
              <a:rPr lang="es-ES" sz="1800" dirty="0" err="1">
                <a:solidFill>
                  <a:srgbClr val="00B0F0"/>
                </a:solidFill>
              </a:rPr>
              <a:t>sust</a:t>
            </a:r>
            <a:r>
              <a:rPr lang="es-ES" sz="1800" dirty="0">
                <a:solidFill>
                  <a:srgbClr val="00B0F0"/>
                </a:solidFill>
              </a:rPr>
              <a:t>. </a:t>
            </a:r>
            <a:r>
              <a:rPr lang="es-ES" sz="1800" dirty="0"/>
              <a:t>+</a:t>
            </a:r>
            <a:r>
              <a:rPr lang="es-ES" sz="1800" dirty="0">
                <a:solidFill>
                  <a:srgbClr val="76B531"/>
                </a:solidFill>
              </a:rPr>
              <a:t> </a:t>
            </a:r>
            <a:r>
              <a:rPr lang="es-ES" sz="1800" dirty="0" err="1">
                <a:solidFill>
                  <a:srgbClr val="76B531"/>
                </a:solidFill>
              </a:rPr>
              <a:t>Or</a:t>
            </a:r>
            <a:r>
              <a:rPr lang="es-ES" sz="1800" dirty="0">
                <a:solidFill>
                  <a:srgbClr val="76B531"/>
                </a:solidFill>
              </a:rPr>
              <a:t>. Sub. Comparativa</a:t>
            </a:r>
            <a:r>
              <a:rPr lang="es-ES" sz="1800" dirty="0"/>
              <a:t>)</a:t>
            </a:r>
          </a:p>
          <a:p>
            <a:endParaRPr lang="es-ES" sz="1800" dirty="0">
              <a:solidFill>
                <a:srgbClr val="76B531"/>
              </a:solidFill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F02A1E19-EFBA-4A78-B7BD-E2FCEAD5C5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4656268"/>
              </p:ext>
            </p:extLst>
          </p:nvPr>
        </p:nvGraphicFramePr>
        <p:xfrm>
          <a:off x="307259" y="3377382"/>
          <a:ext cx="11577482" cy="3178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6606">
                  <a:extLst>
                    <a:ext uri="{9D8B030D-6E8A-4147-A177-3AD203B41FA5}">
                      <a16:colId xmlns:a16="http://schemas.microsoft.com/office/drawing/2014/main" val="40538145"/>
                    </a:ext>
                  </a:extLst>
                </a:gridCol>
                <a:gridCol w="1240780">
                  <a:extLst>
                    <a:ext uri="{9D8B030D-6E8A-4147-A177-3AD203B41FA5}">
                      <a16:colId xmlns:a16="http://schemas.microsoft.com/office/drawing/2014/main" val="303904848"/>
                    </a:ext>
                  </a:extLst>
                </a:gridCol>
                <a:gridCol w="2134856">
                  <a:extLst>
                    <a:ext uri="{9D8B030D-6E8A-4147-A177-3AD203B41FA5}">
                      <a16:colId xmlns:a16="http://schemas.microsoft.com/office/drawing/2014/main" val="3893063640"/>
                    </a:ext>
                  </a:extLst>
                </a:gridCol>
                <a:gridCol w="1889908">
                  <a:extLst>
                    <a:ext uri="{9D8B030D-6E8A-4147-A177-3AD203B41FA5}">
                      <a16:colId xmlns:a16="http://schemas.microsoft.com/office/drawing/2014/main" val="1315446995"/>
                    </a:ext>
                  </a:extLst>
                </a:gridCol>
                <a:gridCol w="1468151">
                  <a:extLst>
                    <a:ext uri="{9D8B030D-6E8A-4147-A177-3AD203B41FA5}">
                      <a16:colId xmlns:a16="http://schemas.microsoft.com/office/drawing/2014/main" val="1619218156"/>
                    </a:ext>
                  </a:extLst>
                </a:gridCol>
                <a:gridCol w="1288886">
                  <a:extLst>
                    <a:ext uri="{9D8B030D-6E8A-4147-A177-3AD203B41FA5}">
                      <a16:colId xmlns:a16="http://schemas.microsoft.com/office/drawing/2014/main" val="3338318728"/>
                    </a:ext>
                  </a:extLst>
                </a:gridCol>
                <a:gridCol w="1858295">
                  <a:extLst>
                    <a:ext uri="{9D8B030D-6E8A-4147-A177-3AD203B41FA5}">
                      <a16:colId xmlns:a16="http://schemas.microsoft.com/office/drawing/2014/main" val="789320564"/>
                    </a:ext>
                  </a:extLst>
                </a:gridCol>
              </a:tblGrid>
              <a:tr h="800467">
                <a:tc>
                  <a:txBody>
                    <a:bodyPr/>
                    <a:lstStyle/>
                    <a:p>
                      <a:pPr algn="ctr"/>
                      <a:endParaRPr lang="es-ES" sz="1800" dirty="0"/>
                    </a:p>
                    <a:p>
                      <a:pPr algn="ctr"/>
                      <a:r>
                        <a:rPr lang="es-ES" sz="1800" dirty="0"/>
                        <a:t>Término 1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  <a:p>
                      <a:pPr algn="ctr"/>
                      <a:r>
                        <a:rPr lang="es-ES" dirty="0"/>
                        <a:t>VERBO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800" dirty="0"/>
                    </a:p>
                    <a:p>
                      <a:pPr algn="ctr"/>
                      <a:r>
                        <a:rPr lang="es-ES" sz="1800" dirty="0"/>
                        <a:t>Cuantificador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800" dirty="0"/>
                    </a:p>
                    <a:p>
                      <a:pPr algn="ctr"/>
                      <a:r>
                        <a:rPr lang="es-ES" sz="1800" dirty="0"/>
                        <a:t>Núcleo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800" dirty="0"/>
                    </a:p>
                    <a:p>
                      <a:pPr algn="ctr"/>
                      <a:r>
                        <a:rPr lang="es-ES" sz="1800" dirty="0"/>
                        <a:t>Nexo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  <a:p>
                      <a:pPr algn="ctr"/>
                      <a:r>
                        <a:rPr lang="es-ES" dirty="0"/>
                        <a:t>(VERBO 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8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/>
                        <a:t>Término 2</a:t>
                      </a:r>
                    </a:p>
                    <a:p>
                      <a:pPr algn="ctr"/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964014"/>
                  </a:ext>
                </a:extLst>
              </a:tr>
              <a:tr h="801328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  <a:p>
                      <a:pPr algn="ctr"/>
                      <a:r>
                        <a:rPr lang="es-ES" dirty="0"/>
                        <a:t>Esa chica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  <a:p>
                      <a:pPr algn="ctr"/>
                      <a:r>
                        <a:rPr lang="es-ES" dirty="0"/>
                        <a:t>ESTUDIA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  <a:p>
                      <a:pPr algn="ctr"/>
                      <a:r>
                        <a:rPr lang="es-ES" dirty="0"/>
                        <a:t>mucho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  <a:p>
                      <a:pPr algn="ctr"/>
                      <a:r>
                        <a:rPr lang="es-ES" dirty="0"/>
                        <a:t>menos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  <a:p>
                      <a:pPr algn="ctr"/>
                      <a:r>
                        <a:rPr lang="es-ES" dirty="0"/>
                        <a:t>que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  <a:p>
                      <a:pPr algn="ctr"/>
                      <a:r>
                        <a:rPr lang="es-ES" sz="1400" dirty="0"/>
                        <a:t>(ESTUDIAMOS)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  <a:p>
                      <a:pPr algn="ctr"/>
                      <a:r>
                        <a:rPr lang="es-ES" dirty="0"/>
                        <a:t>nosotros.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469755"/>
                  </a:ext>
                </a:extLst>
              </a:tr>
              <a:tr h="1280748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  <a:p>
                      <a:pPr algn="ctr"/>
                      <a:r>
                        <a:rPr lang="es-ES" dirty="0"/>
                        <a:t>Determinante </a:t>
                      </a:r>
                    </a:p>
                    <a:p>
                      <a:pPr algn="ctr"/>
                      <a:r>
                        <a:rPr lang="es-ES" dirty="0"/>
                        <a:t>o </a:t>
                      </a:r>
                    </a:p>
                    <a:p>
                      <a:pPr algn="ctr"/>
                      <a:r>
                        <a:rPr lang="es-ES" dirty="0"/>
                        <a:t>Adverbio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  <a:p>
                      <a:pPr algn="ctr"/>
                      <a:r>
                        <a:rPr lang="es-ES" dirty="0"/>
                        <a:t>Sustantivo</a:t>
                      </a:r>
                    </a:p>
                    <a:p>
                      <a:pPr algn="ctr"/>
                      <a:r>
                        <a:rPr lang="es-ES" dirty="0"/>
                        <a:t>o</a:t>
                      </a:r>
                    </a:p>
                    <a:p>
                      <a:pPr algn="ctr"/>
                      <a:r>
                        <a:rPr lang="es-ES" dirty="0"/>
                        <a:t>Adjetivo, adverbio, verbo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  <a:p>
                      <a:pPr algn="ctr"/>
                      <a:r>
                        <a:rPr lang="es-ES" dirty="0"/>
                        <a:t>que, como</a:t>
                      </a:r>
                    </a:p>
                    <a:p>
                      <a:pPr algn="ctr"/>
                      <a:endParaRPr lang="es-ES" dirty="0"/>
                    </a:p>
                    <a:p>
                      <a:pPr algn="ctr"/>
                      <a:r>
                        <a:rPr lang="es-ES" dirty="0"/>
                        <a:t>(de)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134339"/>
                  </a:ext>
                </a:extLst>
              </a:tr>
            </a:tbl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F7670F0B-971F-468D-83BC-03BC104DF8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8762293"/>
              </p:ext>
            </p:extLst>
          </p:nvPr>
        </p:nvGraphicFramePr>
        <p:xfrm>
          <a:off x="1340464" y="2356793"/>
          <a:ext cx="9511071" cy="76697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170357">
                  <a:extLst>
                    <a:ext uri="{9D8B030D-6E8A-4147-A177-3AD203B41FA5}">
                      <a16:colId xmlns:a16="http://schemas.microsoft.com/office/drawing/2014/main" val="3778602965"/>
                    </a:ext>
                  </a:extLst>
                </a:gridCol>
                <a:gridCol w="3170357">
                  <a:extLst>
                    <a:ext uri="{9D8B030D-6E8A-4147-A177-3AD203B41FA5}">
                      <a16:colId xmlns:a16="http://schemas.microsoft.com/office/drawing/2014/main" val="961067180"/>
                    </a:ext>
                  </a:extLst>
                </a:gridCol>
                <a:gridCol w="3170357">
                  <a:extLst>
                    <a:ext uri="{9D8B030D-6E8A-4147-A177-3AD203B41FA5}">
                      <a16:colId xmlns:a16="http://schemas.microsoft.com/office/drawing/2014/main" val="1450964557"/>
                    </a:ext>
                  </a:extLst>
                </a:gridCol>
              </a:tblGrid>
              <a:tr h="321568">
                <a:tc gridSpan="3">
                  <a:txBody>
                    <a:bodyPr/>
                    <a:lstStyle/>
                    <a:p>
                      <a:pPr algn="ctr"/>
                      <a:r>
                        <a:rPr lang="es-ES" dirty="0"/>
                        <a:t>CLASES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366913"/>
                  </a:ext>
                </a:extLst>
              </a:tr>
              <a:tr h="401211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SUPERIORIDAD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IGUALDAD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INFERIORIDAD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740751"/>
                  </a:ext>
                </a:extLst>
              </a:tr>
            </a:tbl>
          </a:graphicData>
        </a:graphic>
      </p:graphicFrame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293CA4E-B6ED-4A87-BE27-DEC517EC6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Prof. María Doménech @madomba</a:t>
            </a:r>
          </a:p>
        </p:txBody>
      </p:sp>
    </p:spTree>
    <p:extLst>
      <p:ext uri="{BB962C8B-B14F-4D97-AF65-F5344CB8AC3E}">
        <p14:creationId xmlns:p14="http://schemas.microsoft.com/office/powerpoint/2010/main" val="9083546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A3D41A-E0EF-40C4-B37D-281BEE388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964" y="88687"/>
            <a:ext cx="9720072" cy="904371"/>
          </a:xfrm>
        </p:spPr>
        <p:txBody>
          <a:bodyPr/>
          <a:lstStyle/>
          <a:p>
            <a:pPr algn="ctr"/>
            <a:r>
              <a:rPr lang="es-ES" dirty="0"/>
              <a:t>CONSECUTIVAS </a:t>
            </a:r>
            <a:r>
              <a:rPr lang="es-ES" sz="2000" dirty="0"/>
              <a:t>(pág. 118)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09069D-73FF-4D44-AC92-F74BFCB426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0554" y="938980"/>
            <a:ext cx="9720073" cy="732503"/>
          </a:xfrm>
        </p:spPr>
        <p:txBody>
          <a:bodyPr/>
          <a:lstStyle/>
          <a:p>
            <a:pPr algn="ctr"/>
            <a:r>
              <a:rPr lang="es-ES" dirty="0"/>
              <a:t>Expresan una consecuencia derivada de la intensidad de lo enunciado en la construcción de la que forman parte. (No confundir con ilativas.)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A446F8C-61AA-4699-9F22-20BD309988BB}"/>
              </a:ext>
            </a:extLst>
          </p:cNvPr>
          <p:cNvSpPr txBox="1"/>
          <p:nvPr/>
        </p:nvSpPr>
        <p:spPr>
          <a:xfrm>
            <a:off x="2767781" y="1843351"/>
            <a:ext cx="5987846" cy="25853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ESTRUCTURA:</a:t>
            </a:r>
          </a:p>
          <a:p>
            <a:endParaRPr lang="es-ES" b="1" dirty="0"/>
          </a:p>
          <a:p>
            <a:r>
              <a:rPr lang="es-ES" dirty="0">
                <a:solidFill>
                  <a:srgbClr val="FF0000"/>
                </a:solidFill>
              </a:rPr>
              <a:t>INTENSIFICADOR</a:t>
            </a:r>
            <a:r>
              <a:rPr lang="es-ES" dirty="0"/>
              <a:t> (determinantes o adverbios)</a:t>
            </a:r>
          </a:p>
          <a:p>
            <a:endParaRPr lang="es-ES" dirty="0"/>
          </a:p>
          <a:p>
            <a:r>
              <a:rPr lang="es-ES" dirty="0">
                <a:solidFill>
                  <a:srgbClr val="00B0F0"/>
                </a:solidFill>
              </a:rPr>
              <a:t>ELEMENTO INTESIFICADO </a:t>
            </a:r>
            <a:r>
              <a:rPr lang="es-ES" dirty="0"/>
              <a:t>(</a:t>
            </a:r>
            <a:r>
              <a:rPr lang="es-ES" dirty="0" err="1"/>
              <a:t>sust</a:t>
            </a:r>
            <a:r>
              <a:rPr lang="es-ES" dirty="0"/>
              <a:t>, </a:t>
            </a:r>
            <a:r>
              <a:rPr lang="es-ES" dirty="0" err="1"/>
              <a:t>adj</a:t>
            </a:r>
            <a:r>
              <a:rPr lang="es-ES" dirty="0"/>
              <a:t>, verbo o </a:t>
            </a:r>
            <a:r>
              <a:rPr lang="es-ES" dirty="0" err="1"/>
              <a:t>adv</a:t>
            </a:r>
            <a:r>
              <a:rPr lang="es-ES" dirty="0"/>
              <a:t>)</a:t>
            </a:r>
          </a:p>
          <a:p>
            <a:endParaRPr lang="es-ES" dirty="0"/>
          </a:p>
          <a:p>
            <a:r>
              <a:rPr lang="es-ES" dirty="0">
                <a:solidFill>
                  <a:srgbClr val="92D050"/>
                </a:solidFill>
              </a:rPr>
              <a:t>COMPLEMENTO DEL INTENSIFICADOR </a:t>
            </a:r>
            <a:r>
              <a:rPr lang="es-ES" dirty="0"/>
              <a:t>(que + </a:t>
            </a:r>
            <a:r>
              <a:rPr lang="es-ES" dirty="0" err="1"/>
              <a:t>or</a:t>
            </a:r>
            <a:r>
              <a:rPr lang="es-ES" dirty="0"/>
              <a:t>. Subordinada)</a:t>
            </a:r>
          </a:p>
          <a:p>
            <a:endParaRPr lang="es-ES" dirty="0"/>
          </a:p>
          <a:p>
            <a:pPr algn="ctr"/>
            <a:r>
              <a:rPr lang="es-ES" i="1" dirty="0"/>
              <a:t>Dio </a:t>
            </a:r>
            <a:r>
              <a:rPr lang="es-ES" i="1" dirty="0">
                <a:solidFill>
                  <a:srgbClr val="FF0000"/>
                </a:solidFill>
              </a:rPr>
              <a:t>tantos</a:t>
            </a:r>
            <a:r>
              <a:rPr lang="es-ES" i="1" dirty="0"/>
              <a:t> </a:t>
            </a:r>
            <a:r>
              <a:rPr lang="es-ES" i="1" dirty="0">
                <a:solidFill>
                  <a:srgbClr val="00B0F0"/>
                </a:solidFill>
              </a:rPr>
              <a:t>pases</a:t>
            </a:r>
            <a:r>
              <a:rPr lang="es-ES" i="1" dirty="0"/>
              <a:t> </a:t>
            </a:r>
            <a:r>
              <a:rPr lang="es-ES" i="1" dirty="0">
                <a:solidFill>
                  <a:srgbClr val="76B531"/>
                </a:solidFill>
              </a:rPr>
              <a:t>de gol que se ganó al público</a:t>
            </a:r>
            <a:r>
              <a:rPr lang="es-ES" i="1" dirty="0"/>
              <a:t>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0B23A1-CA2D-4D25-8A97-3236AD9C03BD}"/>
              </a:ext>
            </a:extLst>
          </p:cNvPr>
          <p:cNvSpPr txBox="1"/>
          <p:nvPr/>
        </p:nvSpPr>
        <p:spPr>
          <a:xfrm>
            <a:off x="1573162" y="4714566"/>
            <a:ext cx="9507793" cy="18158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ES" sz="2800" dirty="0"/>
              <a:t>Había </a:t>
            </a:r>
            <a:r>
              <a:rPr lang="es-ES" sz="2800" u="sng" dirty="0"/>
              <a:t>tantas personas que no cabía ya nadie más en el recinto</a:t>
            </a:r>
            <a:r>
              <a:rPr lang="es-ES" sz="2800" dirty="0"/>
              <a:t>.</a:t>
            </a:r>
          </a:p>
          <a:p>
            <a:r>
              <a:rPr lang="es-ES" sz="2800" dirty="0"/>
              <a:t>											CD (SN)</a:t>
            </a:r>
          </a:p>
          <a:p>
            <a:r>
              <a:rPr lang="es-ES" sz="2800" dirty="0"/>
              <a:t>	     _____  ______   _______________________________</a:t>
            </a:r>
          </a:p>
          <a:p>
            <a:r>
              <a:rPr lang="es-ES" sz="2800" dirty="0"/>
              <a:t>		 </a:t>
            </a:r>
            <a:r>
              <a:rPr lang="es-ES" sz="2400" dirty="0" err="1">
                <a:solidFill>
                  <a:srgbClr val="FF0000"/>
                </a:solidFill>
              </a:rPr>
              <a:t>Cuant</a:t>
            </a:r>
            <a:r>
              <a:rPr lang="es-ES" sz="2400" dirty="0"/>
              <a:t>.		  </a:t>
            </a:r>
            <a:r>
              <a:rPr lang="es-ES" sz="2400" dirty="0">
                <a:solidFill>
                  <a:srgbClr val="00B0F0"/>
                </a:solidFill>
              </a:rPr>
              <a:t>N</a:t>
            </a:r>
            <a:r>
              <a:rPr lang="es-ES" sz="2400" dirty="0"/>
              <a:t>			</a:t>
            </a:r>
            <a:r>
              <a:rPr lang="es-ES" sz="2400" dirty="0" err="1">
                <a:solidFill>
                  <a:srgbClr val="76B531"/>
                </a:solidFill>
              </a:rPr>
              <a:t>Or</a:t>
            </a:r>
            <a:r>
              <a:rPr lang="es-ES" sz="2400" dirty="0">
                <a:solidFill>
                  <a:srgbClr val="76B531"/>
                </a:solidFill>
              </a:rPr>
              <a:t>. Sub. Consecutiva (</a:t>
            </a:r>
            <a:r>
              <a:rPr lang="es-ES" sz="2400" dirty="0" err="1">
                <a:solidFill>
                  <a:srgbClr val="76B531"/>
                </a:solidFill>
              </a:rPr>
              <a:t>Compl</a:t>
            </a:r>
            <a:r>
              <a:rPr lang="es-ES" sz="2400" dirty="0">
                <a:solidFill>
                  <a:srgbClr val="76B531"/>
                </a:solidFill>
              </a:rPr>
              <a:t>. </a:t>
            </a:r>
            <a:r>
              <a:rPr lang="es-ES" sz="2400" dirty="0" err="1">
                <a:solidFill>
                  <a:srgbClr val="76B531"/>
                </a:solidFill>
              </a:rPr>
              <a:t>Intensif</a:t>
            </a:r>
            <a:r>
              <a:rPr lang="es-ES" sz="2400" dirty="0">
                <a:solidFill>
                  <a:srgbClr val="76B531"/>
                </a:solidFill>
              </a:rPr>
              <a:t>.)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65C91A-C378-45D4-A814-412D7D4DA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Prof. María Doménech @madomba</a:t>
            </a:r>
          </a:p>
        </p:txBody>
      </p:sp>
    </p:spTree>
    <p:extLst>
      <p:ext uri="{BB962C8B-B14F-4D97-AF65-F5344CB8AC3E}">
        <p14:creationId xmlns:p14="http://schemas.microsoft.com/office/powerpoint/2010/main" val="43119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F8600A-6C49-4946-91F8-855618F47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D66D642-D5D1-451F-AF72-C96805C5B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8737986-08E0-4ED3-B40B-41BE03950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Prof. María Doménech @madomba</a:t>
            </a:r>
          </a:p>
        </p:txBody>
      </p:sp>
    </p:spTree>
    <p:extLst>
      <p:ext uri="{BB962C8B-B14F-4D97-AF65-F5344CB8AC3E}">
        <p14:creationId xmlns:p14="http://schemas.microsoft.com/office/powerpoint/2010/main" val="23507075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1409</Words>
  <Application>Microsoft Office PowerPoint</Application>
  <PresentationFormat>Panorámica</PresentationFormat>
  <Paragraphs>230</Paragraphs>
  <Slides>19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19</vt:i4>
      </vt:variant>
    </vt:vector>
  </HeadingPairs>
  <TitlesOfParts>
    <vt:vector size="29" baseType="lpstr">
      <vt:lpstr>Amatic SC</vt:lpstr>
      <vt:lpstr>Arial</vt:lpstr>
      <vt:lpstr>Calibri</vt:lpstr>
      <vt:lpstr>Source Code Pro</vt:lpstr>
      <vt:lpstr>Tw Cen MT</vt:lpstr>
      <vt:lpstr>Tw Cen MT Condensed</vt:lpstr>
      <vt:lpstr>Wingdings 3</vt:lpstr>
      <vt:lpstr>Integral</vt:lpstr>
      <vt:lpstr>Simple Light</vt:lpstr>
      <vt:lpstr>Beach Day</vt:lpstr>
      <vt:lpstr>Subordinadas adverbiales </vt:lpstr>
      <vt:lpstr>       Subordinadas adverbiales,  ¿en serio? (pág 57) </vt:lpstr>
      <vt:lpstr>Presentación de PowerPoint</vt:lpstr>
      <vt:lpstr>= ADVERBIO + COMPLEMENTO CIRCUNSTANCIAL</vt:lpstr>
      <vt:lpstr>adverbial de lugar Señalan el LUGAR donde se produce la acción.  </vt:lpstr>
      <vt:lpstr>adverbial de tiempo Señalan las circunstancias de la acción. (pág. 104) </vt:lpstr>
      <vt:lpstr>adverbial de modo la manera en la que se realiza la acción.  </vt:lpstr>
      <vt:lpstr>COMO COMPLEMENTO CIRCUNSTANCIAL</vt:lpstr>
      <vt:lpstr>Causales expresan el motivo por el que se produce la acción - CC. (pág. 105)</vt:lpstr>
      <vt:lpstr>finales expresan el próposito o finalidad de la acción - CC. (pág. 106)</vt:lpstr>
      <vt:lpstr>Estructura bimembre:</vt:lpstr>
      <vt:lpstr>Presentación de PowerPoint</vt:lpstr>
      <vt:lpstr>CONDICIONALES (Estructura bimembre) Expresan una condición, hipótesis o premisa. (Pág. 111)  </vt:lpstr>
      <vt:lpstr>CONCESIVAS (Estructura bimembre) Expresan un obstáculo que dificulta pero no impide la realización de lo enunciado en la oración princ. (Pág. 112)</vt:lpstr>
      <vt:lpstr>RELACIÓN DE INTERDEPENDENCIA</vt:lpstr>
      <vt:lpstr>Construcciones comparativas – sub. Comparativas (pág. 116 – 117)</vt:lpstr>
      <vt:lpstr>Presentación de PowerPoint</vt:lpstr>
      <vt:lpstr>CONSECUTIVAS (pág. 118)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Subordinadas adverbiales</dc:title>
  <dc:creator>María Doménech Ballester</dc:creator>
  <cp:lastModifiedBy>María Doménech Ballester</cp:lastModifiedBy>
  <cp:revision>39</cp:revision>
  <dcterms:created xsi:type="dcterms:W3CDTF">2018-12-20T05:26:08Z</dcterms:created>
  <dcterms:modified xsi:type="dcterms:W3CDTF">2019-12-31T19:03:36Z</dcterms:modified>
</cp:coreProperties>
</file>