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58" r:id="rId5"/>
    <p:sldId id="259" r:id="rId6"/>
    <p:sldId id="260" r:id="rId7"/>
    <p:sldId id="262" r:id="rId8"/>
    <p:sldId id="263" r:id="rId9"/>
    <p:sldId id="274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7" r:id="rId18"/>
    <p:sldId id="275" r:id="rId19"/>
    <p:sldId id="271" r:id="rId20"/>
    <p:sldId id="276" r:id="rId21"/>
    <p:sldId id="272" r:id="rId22"/>
    <p:sldId id="261" r:id="rId2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C9B0"/>
    <a:srgbClr val="3686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3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4806A7-A9AE-4AAD-A037-29266CADB0B6}" type="doc">
      <dgm:prSet loTypeId="urn:microsoft.com/office/officeart/2018/5/layout/IconCircleLabelList" loCatId="icon" qsTypeId="urn:microsoft.com/office/officeart/2005/8/quickstyle/simple4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7C77C39-2AB5-4684-B5DB-87301E74213A}">
      <dgm:prSet custT="1"/>
      <dgm:spPr/>
      <dgm:t>
        <a:bodyPr/>
        <a:lstStyle/>
        <a:p>
          <a:pPr>
            <a:defRPr cap="all"/>
          </a:pPr>
          <a:r>
            <a:rPr lang="es-ES" sz="2000" b="1" dirty="0">
              <a:solidFill>
                <a:schemeClr val="accent2">
                  <a:lumMod val="75000"/>
                </a:schemeClr>
              </a:solidFill>
            </a:rPr>
            <a:t>Número de verbos  </a:t>
          </a:r>
        </a:p>
        <a:p>
          <a:pPr>
            <a:defRPr cap="all"/>
          </a:pPr>
          <a:r>
            <a:rPr lang="es-ES" sz="1800" dirty="0"/>
            <a:t>Simple o compuesta</a:t>
          </a:r>
        </a:p>
        <a:p>
          <a:pPr>
            <a:defRPr cap="all"/>
          </a:pPr>
          <a:endParaRPr lang="en-US" sz="1100" dirty="0"/>
        </a:p>
      </dgm:t>
    </dgm:pt>
    <dgm:pt modelId="{86D1A84D-5614-4A3D-909C-0227C261CB07}" type="parTrans" cxnId="{659FAF91-890A-45DA-9E32-67EE0FCA5D00}">
      <dgm:prSet/>
      <dgm:spPr/>
      <dgm:t>
        <a:bodyPr/>
        <a:lstStyle/>
        <a:p>
          <a:endParaRPr lang="en-US"/>
        </a:p>
      </dgm:t>
    </dgm:pt>
    <dgm:pt modelId="{BC0F7984-486C-4AF5-9101-41DF5410CEC2}" type="sibTrans" cxnId="{659FAF91-890A-45DA-9E32-67EE0FCA5D00}">
      <dgm:prSet/>
      <dgm:spPr/>
      <dgm:t>
        <a:bodyPr/>
        <a:lstStyle/>
        <a:p>
          <a:endParaRPr lang="en-US"/>
        </a:p>
      </dgm:t>
    </dgm:pt>
    <dgm:pt modelId="{BE3B0C60-8985-474F-B8E7-9B985061CEF7}">
      <dgm:prSet custT="1"/>
      <dgm:spPr/>
      <dgm:t>
        <a:bodyPr/>
        <a:lstStyle/>
        <a:p>
          <a:pPr>
            <a:defRPr cap="all"/>
          </a:pPr>
          <a:r>
            <a:rPr lang="es-ES" sz="2000" b="1" dirty="0">
              <a:solidFill>
                <a:schemeClr val="accent2">
                  <a:lumMod val="75000"/>
                </a:schemeClr>
              </a:solidFill>
            </a:rPr>
            <a:t>Modalidad enunciado / Actitud del hablante  </a:t>
          </a:r>
          <a:r>
            <a:rPr lang="es-ES" sz="1400" dirty="0"/>
            <a:t>Interrogativas,  aseverativas /enunciativas, exclamativas, imperativas y desiderativas. </a:t>
          </a:r>
          <a:endParaRPr lang="en-US" sz="1400" dirty="0"/>
        </a:p>
      </dgm:t>
    </dgm:pt>
    <dgm:pt modelId="{5DA78C95-926F-4138-8827-97D074394B07}" type="parTrans" cxnId="{9F6723FB-1867-4D83-8E23-463D1F938EDB}">
      <dgm:prSet/>
      <dgm:spPr/>
      <dgm:t>
        <a:bodyPr/>
        <a:lstStyle/>
        <a:p>
          <a:endParaRPr lang="en-US"/>
        </a:p>
      </dgm:t>
    </dgm:pt>
    <dgm:pt modelId="{DA2B8D35-E345-411D-8448-559ED40D20BE}" type="sibTrans" cxnId="{9F6723FB-1867-4D83-8E23-463D1F938EDB}">
      <dgm:prSet/>
      <dgm:spPr/>
      <dgm:t>
        <a:bodyPr/>
        <a:lstStyle/>
        <a:p>
          <a:endParaRPr lang="en-US"/>
        </a:p>
      </dgm:t>
    </dgm:pt>
    <dgm:pt modelId="{E6DB837F-7E56-48E3-AFC7-2934006E8A50}">
      <dgm:prSet custT="1"/>
      <dgm:spPr/>
      <dgm:t>
        <a:bodyPr/>
        <a:lstStyle/>
        <a:p>
          <a:pPr>
            <a:defRPr cap="all"/>
          </a:pPr>
          <a:r>
            <a:rPr lang="es-ES" sz="2000" b="1" dirty="0">
              <a:solidFill>
                <a:schemeClr val="accent2">
                  <a:lumMod val="75000"/>
                </a:schemeClr>
              </a:solidFill>
            </a:rPr>
            <a:t>Naturaleza del verbo o predicado </a:t>
          </a:r>
          <a:r>
            <a:rPr lang="es-ES" sz="1600" dirty="0"/>
            <a:t> copulativa / predicativa, transitiva / intransitiva, reflexiva o recíproca. </a:t>
          </a:r>
          <a:endParaRPr lang="en-US" sz="1600" dirty="0"/>
        </a:p>
      </dgm:t>
    </dgm:pt>
    <dgm:pt modelId="{E5E74967-13BE-4C2A-AE02-92B71715BA3C}" type="parTrans" cxnId="{4B7770B8-D3D9-43E1-996B-CC3C9ACE1BC3}">
      <dgm:prSet/>
      <dgm:spPr/>
      <dgm:t>
        <a:bodyPr/>
        <a:lstStyle/>
        <a:p>
          <a:endParaRPr lang="en-US"/>
        </a:p>
      </dgm:t>
    </dgm:pt>
    <dgm:pt modelId="{B082FC24-5807-4895-8937-1A906A5E9A03}" type="sibTrans" cxnId="{4B7770B8-D3D9-43E1-996B-CC3C9ACE1BC3}">
      <dgm:prSet/>
      <dgm:spPr/>
      <dgm:t>
        <a:bodyPr/>
        <a:lstStyle/>
        <a:p>
          <a:endParaRPr lang="en-US"/>
        </a:p>
      </dgm:t>
    </dgm:pt>
    <dgm:pt modelId="{0DA19C9D-282C-406C-829F-85C074A589EE}">
      <dgm:prSet custT="1"/>
      <dgm:spPr/>
      <dgm:t>
        <a:bodyPr/>
        <a:lstStyle/>
        <a:p>
          <a:pPr>
            <a:defRPr cap="all"/>
          </a:pPr>
          <a:r>
            <a:rPr lang="es-ES" sz="2000" b="1" dirty="0">
              <a:solidFill>
                <a:schemeClr val="accent2">
                  <a:lumMod val="75000"/>
                </a:schemeClr>
              </a:solidFill>
            </a:rPr>
            <a:t>Naturaleza sujeto </a:t>
          </a:r>
          <a:r>
            <a:rPr lang="es-ES" sz="2600" dirty="0"/>
            <a:t> </a:t>
          </a:r>
          <a:r>
            <a:rPr lang="es-ES" sz="1800" dirty="0"/>
            <a:t>activa o pasiva </a:t>
          </a:r>
          <a:endParaRPr lang="en-US" sz="1800" dirty="0"/>
        </a:p>
      </dgm:t>
    </dgm:pt>
    <dgm:pt modelId="{86334CC4-6573-439A-AD4D-5DEE867943C7}" type="parTrans" cxnId="{E16C2CD9-63F5-4381-803A-7F4094490E70}">
      <dgm:prSet/>
      <dgm:spPr/>
      <dgm:t>
        <a:bodyPr/>
        <a:lstStyle/>
        <a:p>
          <a:endParaRPr lang="en-US"/>
        </a:p>
      </dgm:t>
    </dgm:pt>
    <dgm:pt modelId="{D5761E5C-81FD-468A-B82A-48668E03D268}" type="sibTrans" cxnId="{E16C2CD9-63F5-4381-803A-7F4094490E70}">
      <dgm:prSet/>
      <dgm:spPr/>
      <dgm:t>
        <a:bodyPr/>
        <a:lstStyle/>
        <a:p>
          <a:endParaRPr lang="en-US"/>
        </a:p>
      </dgm:t>
    </dgm:pt>
    <dgm:pt modelId="{AA26B3F2-48B9-465C-94F8-E0A06D24D8F8}" type="pres">
      <dgm:prSet presAssocID="{7E4806A7-A9AE-4AAD-A037-29266CADB0B6}" presName="root" presStyleCnt="0">
        <dgm:presLayoutVars>
          <dgm:dir/>
          <dgm:resizeHandles val="exact"/>
        </dgm:presLayoutVars>
      </dgm:prSet>
      <dgm:spPr/>
    </dgm:pt>
    <dgm:pt modelId="{B2EF45A9-BDE7-4988-A0FC-22137441A937}" type="pres">
      <dgm:prSet presAssocID="{B7C77C39-2AB5-4684-B5DB-87301E74213A}" presName="compNode" presStyleCnt="0"/>
      <dgm:spPr/>
    </dgm:pt>
    <dgm:pt modelId="{FA411C1C-E34F-42FC-AD43-129DD58005C1}" type="pres">
      <dgm:prSet presAssocID="{B7C77C39-2AB5-4684-B5DB-87301E74213A}" presName="iconBgRect" presStyleLbl="bgShp" presStyleIdx="0" presStyleCnt="4"/>
      <dgm:spPr/>
    </dgm:pt>
    <dgm:pt modelId="{A4902E89-176E-49A0-A79A-2F2EAC85E61D}" type="pres">
      <dgm:prSet presAssocID="{B7C77C39-2AB5-4684-B5DB-87301E74213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549C626D-3EC0-4221-A9F2-FE3025603EB6}" type="pres">
      <dgm:prSet presAssocID="{B7C77C39-2AB5-4684-B5DB-87301E74213A}" presName="spaceRect" presStyleCnt="0"/>
      <dgm:spPr/>
    </dgm:pt>
    <dgm:pt modelId="{C5BF0670-BC5B-4536-92CB-5AFDD52E73E9}" type="pres">
      <dgm:prSet presAssocID="{B7C77C39-2AB5-4684-B5DB-87301E74213A}" presName="textRect" presStyleLbl="revTx" presStyleIdx="0" presStyleCnt="4" custLinFactNeighborY="-12020">
        <dgm:presLayoutVars>
          <dgm:chMax val="1"/>
          <dgm:chPref val="1"/>
        </dgm:presLayoutVars>
      </dgm:prSet>
      <dgm:spPr/>
    </dgm:pt>
    <dgm:pt modelId="{5FB5A46F-F1D0-411B-95B9-C8E99348A0D5}" type="pres">
      <dgm:prSet presAssocID="{BC0F7984-486C-4AF5-9101-41DF5410CEC2}" presName="sibTrans" presStyleCnt="0"/>
      <dgm:spPr/>
    </dgm:pt>
    <dgm:pt modelId="{86E99F7E-2C7D-4A7F-8E15-DE9B9DA2D2E7}" type="pres">
      <dgm:prSet presAssocID="{BE3B0C60-8985-474F-B8E7-9B985061CEF7}" presName="compNode" presStyleCnt="0"/>
      <dgm:spPr/>
    </dgm:pt>
    <dgm:pt modelId="{197F1A65-86DD-46DF-90DC-5FBABC1E44EF}" type="pres">
      <dgm:prSet presAssocID="{BE3B0C60-8985-474F-B8E7-9B985061CEF7}" presName="iconBgRect" presStyleLbl="bgShp" presStyleIdx="1" presStyleCnt="4" custLinFactNeighborX="2306" custLinFactNeighborY="19551"/>
      <dgm:spPr/>
    </dgm:pt>
    <dgm:pt modelId="{7B054D23-5E63-42B7-92F4-40E1EAE65B0E}" type="pres">
      <dgm:prSet presAssocID="{BE3B0C60-8985-474F-B8E7-9B985061CEF7}" presName="iconRect" presStyleLbl="node1" presStyleIdx="1" presStyleCnt="4" custScaleX="120435" custScaleY="103732" custLinFactNeighborX="9760" custLinFactNeighborY="3444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99BC77AB-CBAA-42A7-9DEC-AE96B8DAA022}" type="pres">
      <dgm:prSet presAssocID="{BE3B0C60-8985-474F-B8E7-9B985061CEF7}" presName="spaceRect" presStyleCnt="0"/>
      <dgm:spPr/>
    </dgm:pt>
    <dgm:pt modelId="{EFADB6E6-B015-409C-8D86-AF3F4C8C5636}" type="pres">
      <dgm:prSet presAssocID="{BE3B0C60-8985-474F-B8E7-9B985061CEF7}" presName="textRect" presStyleLbl="revTx" presStyleIdx="1" presStyleCnt="4" custScaleX="122205" custScaleY="157485" custLinFactNeighborX="0" custLinFactNeighborY="35850">
        <dgm:presLayoutVars>
          <dgm:chMax val="1"/>
          <dgm:chPref val="1"/>
        </dgm:presLayoutVars>
      </dgm:prSet>
      <dgm:spPr/>
    </dgm:pt>
    <dgm:pt modelId="{866BBC82-5055-40D5-8743-3A98612144C8}" type="pres">
      <dgm:prSet presAssocID="{DA2B8D35-E345-411D-8448-559ED40D20BE}" presName="sibTrans" presStyleCnt="0"/>
      <dgm:spPr/>
    </dgm:pt>
    <dgm:pt modelId="{5063DF30-8EBE-4BB9-8603-BAB9DD22B229}" type="pres">
      <dgm:prSet presAssocID="{E6DB837F-7E56-48E3-AFC7-2934006E8A50}" presName="compNode" presStyleCnt="0"/>
      <dgm:spPr/>
    </dgm:pt>
    <dgm:pt modelId="{D916F0BD-7465-4CDE-A08D-C0DEC0D7D381}" type="pres">
      <dgm:prSet presAssocID="{E6DB837F-7E56-48E3-AFC7-2934006E8A50}" presName="iconBgRect" presStyleLbl="bgShp" presStyleIdx="2" presStyleCnt="4"/>
      <dgm:spPr/>
    </dgm:pt>
    <dgm:pt modelId="{962AACBF-B6CB-41D5-B8D0-EAC358A73215}" type="pres">
      <dgm:prSet presAssocID="{E6DB837F-7E56-48E3-AFC7-2934006E8A5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ght Pointing Backhand Index"/>
        </a:ext>
      </dgm:extLst>
    </dgm:pt>
    <dgm:pt modelId="{6061AF63-882B-41D5-B7E8-59E7B102016A}" type="pres">
      <dgm:prSet presAssocID="{E6DB837F-7E56-48E3-AFC7-2934006E8A50}" presName="spaceRect" presStyleCnt="0"/>
      <dgm:spPr/>
    </dgm:pt>
    <dgm:pt modelId="{A6273CF7-7F71-43ED-9BE6-24E17C7BC7C9}" type="pres">
      <dgm:prSet presAssocID="{E6DB837F-7E56-48E3-AFC7-2934006E8A50}" presName="textRect" presStyleLbl="revTx" presStyleIdx="2" presStyleCnt="4" custLinFactNeighborX="1206" custLinFactNeighborY="-13709">
        <dgm:presLayoutVars>
          <dgm:chMax val="1"/>
          <dgm:chPref val="1"/>
        </dgm:presLayoutVars>
      </dgm:prSet>
      <dgm:spPr/>
    </dgm:pt>
    <dgm:pt modelId="{7B287441-4A34-46EF-A2A4-4511662177A7}" type="pres">
      <dgm:prSet presAssocID="{B082FC24-5807-4895-8937-1A906A5E9A03}" presName="sibTrans" presStyleCnt="0"/>
      <dgm:spPr/>
    </dgm:pt>
    <dgm:pt modelId="{C1EF7580-B339-41F8-A85D-173D4621AEB4}" type="pres">
      <dgm:prSet presAssocID="{0DA19C9D-282C-406C-829F-85C074A589EE}" presName="compNode" presStyleCnt="0"/>
      <dgm:spPr/>
    </dgm:pt>
    <dgm:pt modelId="{2C9B688E-6C89-4C4C-BC5D-4ECCFEAADD40}" type="pres">
      <dgm:prSet presAssocID="{0DA19C9D-282C-406C-829F-85C074A589EE}" presName="iconBgRect" presStyleLbl="bgShp" presStyleIdx="3" presStyleCnt="4"/>
      <dgm:spPr/>
    </dgm:pt>
    <dgm:pt modelId="{5C386B59-0B46-4FA9-81A9-C8FF748F9622}" type="pres">
      <dgm:prSet presAssocID="{0DA19C9D-282C-406C-829F-85C074A589E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6A757F01-F056-40DA-A6E6-BDB9809B3162}" type="pres">
      <dgm:prSet presAssocID="{0DA19C9D-282C-406C-829F-85C074A589EE}" presName="spaceRect" presStyleCnt="0"/>
      <dgm:spPr/>
    </dgm:pt>
    <dgm:pt modelId="{20BCFC26-77B1-42A5-9565-1C17C4D475A7}" type="pres">
      <dgm:prSet presAssocID="{0DA19C9D-282C-406C-829F-85C074A589EE}" presName="textRect" presStyleLbl="revTx" presStyleIdx="3" presStyleCnt="4" custLinFactNeighborX="201" custLinFactNeighborY="-10968">
        <dgm:presLayoutVars>
          <dgm:chMax val="1"/>
          <dgm:chPref val="1"/>
        </dgm:presLayoutVars>
      </dgm:prSet>
      <dgm:spPr/>
    </dgm:pt>
  </dgm:ptLst>
  <dgm:cxnLst>
    <dgm:cxn modelId="{F16A7426-2792-41D3-AEAA-90AAE643A85B}" type="presOf" srcId="{7E4806A7-A9AE-4AAD-A037-29266CADB0B6}" destId="{AA26B3F2-48B9-465C-94F8-E0A06D24D8F8}" srcOrd="0" destOrd="0" presId="urn:microsoft.com/office/officeart/2018/5/layout/IconCircleLabelList"/>
    <dgm:cxn modelId="{CFD2586B-5AD5-4A8E-A4F7-8A70B1BBC1F8}" type="presOf" srcId="{BE3B0C60-8985-474F-B8E7-9B985061CEF7}" destId="{EFADB6E6-B015-409C-8D86-AF3F4C8C5636}" srcOrd="0" destOrd="0" presId="urn:microsoft.com/office/officeart/2018/5/layout/IconCircleLabelList"/>
    <dgm:cxn modelId="{88CC076E-B7D7-4188-9BAF-7931BD9E6A01}" type="presOf" srcId="{0DA19C9D-282C-406C-829F-85C074A589EE}" destId="{20BCFC26-77B1-42A5-9565-1C17C4D475A7}" srcOrd="0" destOrd="0" presId="urn:microsoft.com/office/officeart/2018/5/layout/IconCircleLabelList"/>
    <dgm:cxn modelId="{2D14604F-4536-4E2B-A55A-3C0D6E58042A}" type="presOf" srcId="{E6DB837F-7E56-48E3-AFC7-2934006E8A50}" destId="{A6273CF7-7F71-43ED-9BE6-24E17C7BC7C9}" srcOrd="0" destOrd="0" presId="urn:microsoft.com/office/officeart/2018/5/layout/IconCircleLabelList"/>
    <dgm:cxn modelId="{671A528E-6261-4693-8142-D20F1DF25D4B}" type="presOf" srcId="{B7C77C39-2AB5-4684-B5DB-87301E74213A}" destId="{C5BF0670-BC5B-4536-92CB-5AFDD52E73E9}" srcOrd="0" destOrd="0" presId="urn:microsoft.com/office/officeart/2018/5/layout/IconCircleLabelList"/>
    <dgm:cxn modelId="{659FAF91-890A-45DA-9E32-67EE0FCA5D00}" srcId="{7E4806A7-A9AE-4AAD-A037-29266CADB0B6}" destId="{B7C77C39-2AB5-4684-B5DB-87301E74213A}" srcOrd="0" destOrd="0" parTransId="{86D1A84D-5614-4A3D-909C-0227C261CB07}" sibTransId="{BC0F7984-486C-4AF5-9101-41DF5410CEC2}"/>
    <dgm:cxn modelId="{4B7770B8-D3D9-43E1-996B-CC3C9ACE1BC3}" srcId="{7E4806A7-A9AE-4AAD-A037-29266CADB0B6}" destId="{E6DB837F-7E56-48E3-AFC7-2934006E8A50}" srcOrd="2" destOrd="0" parTransId="{E5E74967-13BE-4C2A-AE02-92B71715BA3C}" sibTransId="{B082FC24-5807-4895-8937-1A906A5E9A03}"/>
    <dgm:cxn modelId="{E16C2CD9-63F5-4381-803A-7F4094490E70}" srcId="{7E4806A7-A9AE-4AAD-A037-29266CADB0B6}" destId="{0DA19C9D-282C-406C-829F-85C074A589EE}" srcOrd="3" destOrd="0" parTransId="{86334CC4-6573-439A-AD4D-5DEE867943C7}" sibTransId="{D5761E5C-81FD-468A-B82A-48668E03D268}"/>
    <dgm:cxn modelId="{9F6723FB-1867-4D83-8E23-463D1F938EDB}" srcId="{7E4806A7-A9AE-4AAD-A037-29266CADB0B6}" destId="{BE3B0C60-8985-474F-B8E7-9B985061CEF7}" srcOrd="1" destOrd="0" parTransId="{5DA78C95-926F-4138-8827-97D074394B07}" sibTransId="{DA2B8D35-E345-411D-8448-559ED40D20BE}"/>
    <dgm:cxn modelId="{E5CA8B56-BC24-4B09-8A61-C37893936746}" type="presParOf" srcId="{AA26B3F2-48B9-465C-94F8-E0A06D24D8F8}" destId="{B2EF45A9-BDE7-4988-A0FC-22137441A937}" srcOrd="0" destOrd="0" presId="urn:microsoft.com/office/officeart/2018/5/layout/IconCircleLabelList"/>
    <dgm:cxn modelId="{81CC4D6F-BB2B-41DF-A593-6F14B03824FA}" type="presParOf" srcId="{B2EF45A9-BDE7-4988-A0FC-22137441A937}" destId="{FA411C1C-E34F-42FC-AD43-129DD58005C1}" srcOrd="0" destOrd="0" presId="urn:microsoft.com/office/officeart/2018/5/layout/IconCircleLabelList"/>
    <dgm:cxn modelId="{46A49F49-B85F-4CA1-A6EB-91B98F545508}" type="presParOf" srcId="{B2EF45A9-BDE7-4988-A0FC-22137441A937}" destId="{A4902E89-176E-49A0-A79A-2F2EAC85E61D}" srcOrd="1" destOrd="0" presId="urn:microsoft.com/office/officeart/2018/5/layout/IconCircleLabelList"/>
    <dgm:cxn modelId="{1420F72D-7929-4E9F-986F-B9CC944BCC31}" type="presParOf" srcId="{B2EF45A9-BDE7-4988-A0FC-22137441A937}" destId="{549C626D-3EC0-4221-A9F2-FE3025603EB6}" srcOrd="2" destOrd="0" presId="urn:microsoft.com/office/officeart/2018/5/layout/IconCircleLabelList"/>
    <dgm:cxn modelId="{D6722D20-ABD7-4898-854E-E499CBD861CD}" type="presParOf" srcId="{B2EF45A9-BDE7-4988-A0FC-22137441A937}" destId="{C5BF0670-BC5B-4536-92CB-5AFDD52E73E9}" srcOrd="3" destOrd="0" presId="urn:microsoft.com/office/officeart/2018/5/layout/IconCircleLabelList"/>
    <dgm:cxn modelId="{5C365590-B8A7-4E49-8C5D-018841D70C30}" type="presParOf" srcId="{AA26B3F2-48B9-465C-94F8-E0A06D24D8F8}" destId="{5FB5A46F-F1D0-411B-95B9-C8E99348A0D5}" srcOrd="1" destOrd="0" presId="urn:microsoft.com/office/officeart/2018/5/layout/IconCircleLabelList"/>
    <dgm:cxn modelId="{4E974624-9677-4378-A200-3CCD477D7F6B}" type="presParOf" srcId="{AA26B3F2-48B9-465C-94F8-E0A06D24D8F8}" destId="{86E99F7E-2C7D-4A7F-8E15-DE9B9DA2D2E7}" srcOrd="2" destOrd="0" presId="urn:microsoft.com/office/officeart/2018/5/layout/IconCircleLabelList"/>
    <dgm:cxn modelId="{F5171E7F-CD34-490C-AEA8-E99BAFB5B7C1}" type="presParOf" srcId="{86E99F7E-2C7D-4A7F-8E15-DE9B9DA2D2E7}" destId="{197F1A65-86DD-46DF-90DC-5FBABC1E44EF}" srcOrd="0" destOrd="0" presId="urn:microsoft.com/office/officeart/2018/5/layout/IconCircleLabelList"/>
    <dgm:cxn modelId="{7AD7F0DF-FCE2-4D8C-87C2-A7968FCDF7BD}" type="presParOf" srcId="{86E99F7E-2C7D-4A7F-8E15-DE9B9DA2D2E7}" destId="{7B054D23-5E63-42B7-92F4-40E1EAE65B0E}" srcOrd="1" destOrd="0" presId="urn:microsoft.com/office/officeart/2018/5/layout/IconCircleLabelList"/>
    <dgm:cxn modelId="{2D9481AB-7DA8-48B1-915E-842838133EA1}" type="presParOf" srcId="{86E99F7E-2C7D-4A7F-8E15-DE9B9DA2D2E7}" destId="{99BC77AB-CBAA-42A7-9DEC-AE96B8DAA022}" srcOrd="2" destOrd="0" presId="urn:microsoft.com/office/officeart/2018/5/layout/IconCircleLabelList"/>
    <dgm:cxn modelId="{166905B3-F8DE-4EB2-A302-04651608C1A0}" type="presParOf" srcId="{86E99F7E-2C7D-4A7F-8E15-DE9B9DA2D2E7}" destId="{EFADB6E6-B015-409C-8D86-AF3F4C8C5636}" srcOrd="3" destOrd="0" presId="urn:microsoft.com/office/officeart/2018/5/layout/IconCircleLabelList"/>
    <dgm:cxn modelId="{AD6F7C51-5F3A-4A69-97A9-CE93CABE193F}" type="presParOf" srcId="{AA26B3F2-48B9-465C-94F8-E0A06D24D8F8}" destId="{866BBC82-5055-40D5-8743-3A98612144C8}" srcOrd="3" destOrd="0" presId="urn:microsoft.com/office/officeart/2018/5/layout/IconCircleLabelList"/>
    <dgm:cxn modelId="{C950EBD8-2BC5-4F36-854E-0DE56BF8E2FB}" type="presParOf" srcId="{AA26B3F2-48B9-465C-94F8-E0A06D24D8F8}" destId="{5063DF30-8EBE-4BB9-8603-BAB9DD22B229}" srcOrd="4" destOrd="0" presId="urn:microsoft.com/office/officeart/2018/5/layout/IconCircleLabelList"/>
    <dgm:cxn modelId="{82F7DFC5-B2BA-431B-AC62-FB6594C2CE2F}" type="presParOf" srcId="{5063DF30-8EBE-4BB9-8603-BAB9DD22B229}" destId="{D916F0BD-7465-4CDE-A08D-C0DEC0D7D381}" srcOrd="0" destOrd="0" presId="urn:microsoft.com/office/officeart/2018/5/layout/IconCircleLabelList"/>
    <dgm:cxn modelId="{F3A02281-B954-4BF0-A64E-31A02DF0E98E}" type="presParOf" srcId="{5063DF30-8EBE-4BB9-8603-BAB9DD22B229}" destId="{962AACBF-B6CB-41D5-B8D0-EAC358A73215}" srcOrd="1" destOrd="0" presId="urn:microsoft.com/office/officeart/2018/5/layout/IconCircleLabelList"/>
    <dgm:cxn modelId="{CF79A9B6-AE5B-48FA-B5EA-29F35BBF1DE5}" type="presParOf" srcId="{5063DF30-8EBE-4BB9-8603-BAB9DD22B229}" destId="{6061AF63-882B-41D5-B7E8-59E7B102016A}" srcOrd="2" destOrd="0" presId="urn:microsoft.com/office/officeart/2018/5/layout/IconCircleLabelList"/>
    <dgm:cxn modelId="{86241264-47A1-416B-9AB1-9C527BA3A052}" type="presParOf" srcId="{5063DF30-8EBE-4BB9-8603-BAB9DD22B229}" destId="{A6273CF7-7F71-43ED-9BE6-24E17C7BC7C9}" srcOrd="3" destOrd="0" presId="urn:microsoft.com/office/officeart/2018/5/layout/IconCircleLabelList"/>
    <dgm:cxn modelId="{3EE7B065-ADD1-41F1-B1FB-736295EDFAD5}" type="presParOf" srcId="{AA26B3F2-48B9-465C-94F8-E0A06D24D8F8}" destId="{7B287441-4A34-46EF-A2A4-4511662177A7}" srcOrd="5" destOrd="0" presId="urn:microsoft.com/office/officeart/2018/5/layout/IconCircleLabelList"/>
    <dgm:cxn modelId="{FC0D1D2E-B0FA-4EDB-8756-6A161CBE03BE}" type="presParOf" srcId="{AA26B3F2-48B9-465C-94F8-E0A06D24D8F8}" destId="{C1EF7580-B339-41F8-A85D-173D4621AEB4}" srcOrd="6" destOrd="0" presId="urn:microsoft.com/office/officeart/2018/5/layout/IconCircleLabelList"/>
    <dgm:cxn modelId="{ABDB33EF-F42C-48A7-8C97-74AF369335C2}" type="presParOf" srcId="{C1EF7580-B339-41F8-A85D-173D4621AEB4}" destId="{2C9B688E-6C89-4C4C-BC5D-4ECCFEAADD40}" srcOrd="0" destOrd="0" presId="urn:microsoft.com/office/officeart/2018/5/layout/IconCircleLabelList"/>
    <dgm:cxn modelId="{EC040958-FF0F-4857-8C39-F85B88F6421A}" type="presParOf" srcId="{C1EF7580-B339-41F8-A85D-173D4621AEB4}" destId="{5C386B59-0B46-4FA9-81A9-C8FF748F9622}" srcOrd="1" destOrd="0" presId="urn:microsoft.com/office/officeart/2018/5/layout/IconCircleLabelList"/>
    <dgm:cxn modelId="{7401A8A8-8E26-4B19-A7A8-FC500AF55D0D}" type="presParOf" srcId="{C1EF7580-B339-41F8-A85D-173D4621AEB4}" destId="{6A757F01-F056-40DA-A6E6-BDB9809B3162}" srcOrd="2" destOrd="0" presId="urn:microsoft.com/office/officeart/2018/5/layout/IconCircleLabelList"/>
    <dgm:cxn modelId="{C4AC0CAD-0A79-49EB-B33F-3C8C8FF1E7D9}" type="presParOf" srcId="{C1EF7580-B339-41F8-A85D-173D4621AEB4}" destId="{20BCFC26-77B1-42A5-9565-1C17C4D475A7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CC1E8D-8B6D-4292-83FA-CA6C2A6F7FAB}" type="doc">
      <dgm:prSet loTypeId="urn:microsoft.com/office/officeart/2018/2/layout/IconCircleList" loCatId="icon" qsTypeId="urn:microsoft.com/office/officeart/2005/8/quickstyle/simple4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DE748456-5DB9-44A1-85FA-DCB0AA2CC54C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1" dirty="0"/>
            <a:t>Predicativas / Atributivas: </a:t>
          </a:r>
        </a:p>
        <a:p>
          <a:pPr>
            <a:lnSpc>
              <a:spcPct val="100000"/>
            </a:lnSpc>
          </a:pPr>
          <a:r>
            <a:rPr lang="es-ES" i="1" dirty="0"/>
            <a:t>Hoy hace frío. El tío está feliz.</a:t>
          </a:r>
          <a:endParaRPr lang="en-US" dirty="0"/>
        </a:p>
      </dgm:t>
    </dgm:pt>
    <dgm:pt modelId="{BD3A471A-A014-46EF-8F96-10BD4153FB85}" type="parTrans" cxnId="{5CAE7DAE-9F13-4B6B-B4C4-9B19A1DF1CE5}">
      <dgm:prSet/>
      <dgm:spPr/>
      <dgm:t>
        <a:bodyPr/>
        <a:lstStyle/>
        <a:p>
          <a:endParaRPr lang="en-US"/>
        </a:p>
      </dgm:t>
    </dgm:pt>
    <dgm:pt modelId="{356392FB-153F-49A1-822D-6F807E261F40}" type="sibTrans" cxnId="{5CAE7DAE-9F13-4B6B-B4C4-9B19A1DF1CE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63CE35B-6600-423C-8E1F-B459E836BFFB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1" dirty="0"/>
            <a:t>Activas</a:t>
          </a:r>
          <a:r>
            <a:rPr lang="es-ES" dirty="0"/>
            <a:t>: </a:t>
          </a:r>
        </a:p>
        <a:p>
          <a:pPr>
            <a:lnSpc>
              <a:spcPct val="100000"/>
            </a:lnSpc>
          </a:pPr>
          <a:r>
            <a:rPr lang="es-ES" i="1" dirty="0"/>
            <a:t>Mañana Luis comprará libros.</a:t>
          </a:r>
          <a:r>
            <a:rPr lang="es-ES" dirty="0"/>
            <a:t> </a:t>
          </a:r>
          <a:endParaRPr lang="en-US" dirty="0"/>
        </a:p>
      </dgm:t>
    </dgm:pt>
    <dgm:pt modelId="{56FB7A19-01B1-4BC0-B41B-632262087559}" type="parTrans" cxnId="{7307543F-DF71-4834-80E2-AC42F90A070F}">
      <dgm:prSet/>
      <dgm:spPr/>
      <dgm:t>
        <a:bodyPr/>
        <a:lstStyle/>
        <a:p>
          <a:endParaRPr lang="en-US"/>
        </a:p>
      </dgm:t>
    </dgm:pt>
    <dgm:pt modelId="{0C0B17D4-F062-47C1-8AC6-CC3EAEF53F89}" type="sibTrans" cxnId="{7307543F-DF71-4834-80E2-AC42F90A070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ED01FE5-E791-4C2F-A4B5-D6DEE9A034B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100" b="1" dirty="0"/>
            <a:t>Pasivas</a:t>
          </a:r>
          <a:r>
            <a:rPr lang="es-ES" sz="2100" dirty="0"/>
            <a:t>: </a:t>
          </a:r>
        </a:p>
        <a:p>
          <a:pPr>
            <a:lnSpc>
              <a:spcPct val="100000"/>
            </a:lnSpc>
          </a:pPr>
          <a:r>
            <a:rPr lang="es-ES" sz="2200" i="1" dirty="0"/>
            <a:t>Los libros serán comprados por Luis. </a:t>
          </a:r>
        </a:p>
        <a:p>
          <a:pPr>
            <a:lnSpc>
              <a:spcPct val="100000"/>
            </a:lnSpc>
          </a:pPr>
          <a:r>
            <a:rPr lang="es-ES" sz="2200" i="1" dirty="0"/>
            <a:t>Se comprarán libros.</a:t>
          </a:r>
          <a:endParaRPr lang="en-US" sz="2200" dirty="0"/>
        </a:p>
      </dgm:t>
    </dgm:pt>
    <dgm:pt modelId="{E9987C18-3C3F-4C69-AAFA-BD227F421A36}" type="parTrans" cxnId="{0F0C0165-1A76-4501-8891-3ABCD1497099}">
      <dgm:prSet/>
      <dgm:spPr/>
      <dgm:t>
        <a:bodyPr/>
        <a:lstStyle/>
        <a:p>
          <a:endParaRPr lang="en-US"/>
        </a:p>
      </dgm:t>
    </dgm:pt>
    <dgm:pt modelId="{3625F504-D199-4108-83E9-821E319809C0}" type="sibTrans" cxnId="{0F0C0165-1A76-4501-8891-3ABCD149709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1746EF2-2D7C-4345-836D-FDD0EBEA323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100" b="1" dirty="0"/>
            <a:t>Impersonales</a:t>
          </a:r>
          <a:r>
            <a:rPr lang="es-ES" sz="2100" dirty="0"/>
            <a:t>: </a:t>
          </a:r>
          <a:r>
            <a:rPr lang="es-ES" sz="1600" dirty="0"/>
            <a:t>(haber, hacer, ser, “naturales”, “se”) </a:t>
          </a:r>
        </a:p>
        <a:p>
          <a:pPr>
            <a:lnSpc>
              <a:spcPct val="100000"/>
            </a:lnSpc>
          </a:pPr>
          <a:r>
            <a:rPr lang="es-ES" sz="2100" i="1" dirty="0"/>
            <a:t>Hay coches fuera. Hace frío. </a:t>
          </a:r>
        </a:p>
        <a:p>
          <a:pPr>
            <a:lnSpc>
              <a:spcPct val="100000"/>
            </a:lnSpc>
          </a:pPr>
          <a:r>
            <a:rPr lang="es-ES" sz="2100" i="1" dirty="0"/>
            <a:t>Es de noche. Lloverá hoy. Se come bien.</a:t>
          </a:r>
          <a:endParaRPr lang="en-US" sz="2100" dirty="0"/>
        </a:p>
      </dgm:t>
    </dgm:pt>
    <dgm:pt modelId="{BDB10AD1-BC4D-4398-A6DB-1E93B01FD21B}" type="parTrans" cxnId="{AA79D59E-A4F0-4B73-AE12-FD4884225004}">
      <dgm:prSet/>
      <dgm:spPr/>
      <dgm:t>
        <a:bodyPr/>
        <a:lstStyle/>
        <a:p>
          <a:endParaRPr lang="en-US"/>
        </a:p>
      </dgm:t>
    </dgm:pt>
    <dgm:pt modelId="{F57D633C-6A5B-4B3D-8757-11B688AB5C5E}" type="sibTrans" cxnId="{AA79D59E-A4F0-4B73-AE12-FD4884225004}">
      <dgm:prSet/>
      <dgm:spPr/>
      <dgm:t>
        <a:bodyPr/>
        <a:lstStyle/>
        <a:p>
          <a:endParaRPr lang="en-US"/>
        </a:p>
      </dgm:t>
    </dgm:pt>
    <dgm:pt modelId="{AF15FE91-2463-479D-B969-42912C03D56C}">
      <dgm:prSet/>
      <dgm:spPr/>
      <dgm:t>
        <a:bodyPr/>
        <a:lstStyle/>
        <a:p>
          <a:endParaRPr lang="es-ES"/>
        </a:p>
      </dgm:t>
    </dgm:pt>
    <dgm:pt modelId="{49D2DEE8-B870-4122-96B6-149137558A03}" type="parTrans" cxnId="{0A3D2965-639D-4F9F-A37D-10B6121B8425}">
      <dgm:prSet/>
      <dgm:spPr/>
      <dgm:t>
        <a:bodyPr/>
        <a:lstStyle/>
        <a:p>
          <a:endParaRPr lang="en-US"/>
        </a:p>
      </dgm:t>
    </dgm:pt>
    <dgm:pt modelId="{BD6660FE-064A-4AB5-AC44-3230B80F876C}" type="sibTrans" cxnId="{0A3D2965-639D-4F9F-A37D-10B6121B8425}">
      <dgm:prSet/>
      <dgm:spPr/>
      <dgm:t>
        <a:bodyPr/>
        <a:lstStyle/>
        <a:p>
          <a:endParaRPr lang="en-US"/>
        </a:p>
      </dgm:t>
    </dgm:pt>
    <dgm:pt modelId="{8054A48F-4BFA-4468-979E-ECAFA25A7D5C}">
      <dgm:prSet/>
      <dgm:spPr/>
      <dgm:t>
        <a:bodyPr/>
        <a:lstStyle/>
        <a:p>
          <a:endParaRPr lang="es-ES"/>
        </a:p>
      </dgm:t>
    </dgm:pt>
    <dgm:pt modelId="{02E3767F-BFA6-437E-8E1E-B26429F44C5A}" type="parTrans" cxnId="{4AFBB23B-A213-4B4A-93BB-9E5B3B44AB79}">
      <dgm:prSet/>
      <dgm:spPr/>
      <dgm:t>
        <a:bodyPr/>
        <a:lstStyle/>
        <a:p>
          <a:endParaRPr lang="en-US"/>
        </a:p>
      </dgm:t>
    </dgm:pt>
    <dgm:pt modelId="{48F00E8F-34DA-46F3-AB59-4F3C807891FA}" type="sibTrans" cxnId="{4AFBB23B-A213-4B4A-93BB-9E5B3B44AB79}">
      <dgm:prSet/>
      <dgm:spPr/>
      <dgm:t>
        <a:bodyPr/>
        <a:lstStyle/>
        <a:p>
          <a:endParaRPr lang="en-US"/>
        </a:p>
      </dgm:t>
    </dgm:pt>
    <dgm:pt modelId="{C266F572-BEBE-449E-9D99-10087B20FFA1}">
      <dgm:prSet/>
      <dgm:spPr/>
      <dgm:t>
        <a:bodyPr/>
        <a:lstStyle/>
        <a:p>
          <a:endParaRPr lang="es-ES"/>
        </a:p>
      </dgm:t>
    </dgm:pt>
    <dgm:pt modelId="{4FFE5212-D2D2-41F9-AF5A-BE146CC77618}" type="parTrans" cxnId="{78CC4A04-5035-4C7B-B519-B5B93F0A77D8}">
      <dgm:prSet/>
      <dgm:spPr/>
      <dgm:t>
        <a:bodyPr/>
        <a:lstStyle/>
        <a:p>
          <a:endParaRPr lang="en-US"/>
        </a:p>
      </dgm:t>
    </dgm:pt>
    <dgm:pt modelId="{BD86F814-F0B3-48EA-9BE2-3A517B30E515}" type="sibTrans" cxnId="{78CC4A04-5035-4C7B-B519-B5B93F0A77D8}">
      <dgm:prSet/>
      <dgm:spPr/>
      <dgm:t>
        <a:bodyPr/>
        <a:lstStyle/>
        <a:p>
          <a:endParaRPr lang="en-US"/>
        </a:p>
      </dgm:t>
    </dgm:pt>
    <dgm:pt modelId="{6DC84242-5D05-485E-9284-0160F2AEE9D6}" type="pres">
      <dgm:prSet presAssocID="{D8CC1E8D-8B6D-4292-83FA-CA6C2A6F7FAB}" presName="root" presStyleCnt="0">
        <dgm:presLayoutVars>
          <dgm:dir/>
          <dgm:resizeHandles val="exact"/>
        </dgm:presLayoutVars>
      </dgm:prSet>
      <dgm:spPr/>
    </dgm:pt>
    <dgm:pt modelId="{A9D9D786-BF2A-40D2-A952-3F1736AD01CD}" type="pres">
      <dgm:prSet presAssocID="{D8CC1E8D-8B6D-4292-83FA-CA6C2A6F7FAB}" presName="container" presStyleCnt="0">
        <dgm:presLayoutVars>
          <dgm:dir/>
          <dgm:resizeHandles val="exact"/>
        </dgm:presLayoutVars>
      </dgm:prSet>
      <dgm:spPr/>
    </dgm:pt>
    <dgm:pt modelId="{204392BC-A759-463F-9294-8E13C116CC17}" type="pres">
      <dgm:prSet presAssocID="{DE748456-5DB9-44A1-85FA-DCB0AA2CC54C}" presName="compNode" presStyleCnt="0"/>
      <dgm:spPr/>
    </dgm:pt>
    <dgm:pt modelId="{67F65871-4189-426A-88AF-0C1282780FF7}" type="pres">
      <dgm:prSet presAssocID="{DE748456-5DB9-44A1-85FA-DCB0AA2CC54C}" presName="iconBgRect" presStyleLbl="bgShp" presStyleIdx="0" presStyleCnt="4"/>
      <dgm:spPr/>
    </dgm:pt>
    <dgm:pt modelId="{82F374C0-D0A2-4084-AC06-5418C3F0B31A}" type="pres">
      <dgm:prSet presAssocID="{DE748456-5DB9-44A1-85FA-DCB0AA2CC54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nowflake"/>
        </a:ext>
      </dgm:extLst>
    </dgm:pt>
    <dgm:pt modelId="{9A1E1DC3-F44F-4EAA-ADB8-DE2088D1D90F}" type="pres">
      <dgm:prSet presAssocID="{DE748456-5DB9-44A1-85FA-DCB0AA2CC54C}" presName="spaceRect" presStyleCnt="0"/>
      <dgm:spPr/>
    </dgm:pt>
    <dgm:pt modelId="{F7C2D5E1-2FFE-47E7-9433-25767993C054}" type="pres">
      <dgm:prSet presAssocID="{DE748456-5DB9-44A1-85FA-DCB0AA2CC54C}" presName="textRect" presStyleLbl="revTx" presStyleIdx="0" presStyleCnt="4" custScaleX="119613" custScaleY="73003" custLinFactNeighborX="6049" custLinFactNeighborY="-2376">
        <dgm:presLayoutVars>
          <dgm:chMax val="1"/>
          <dgm:chPref val="1"/>
        </dgm:presLayoutVars>
      </dgm:prSet>
      <dgm:spPr/>
    </dgm:pt>
    <dgm:pt modelId="{924567A9-00A7-4467-9661-B8417A8EB8E4}" type="pres">
      <dgm:prSet presAssocID="{356392FB-153F-49A1-822D-6F807E261F40}" presName="sibTrans" presStyleLbl="sibTrans2D1" presStyleIdx="0" presStyleCnt="0"/>
      <dgm:spPr/>
    </dgm:pt>
    <dgm:pt modelId="{50DE6401-BB2F-48AA-A5CF-4C90759F5D5A}" type="pres">
      <dgm:prSet presAssocID="{063CE35B-6600-423C-8E1F-B459E836BFFB}" presName="compNode" presStyleCnt="0"/>
      <dgm:spPr/>
    </dgm:pt>
    <dgm:pt modelId="{248EEEF0-9C88-4B48-89B8-87646589BA4E}" type="pres">
      <dgm:prSet presAssocID="{063CE35B-6600-423C-8E1F-B459E836BFFB}" presName="iconBgRect" presStyleLbl="bgShp" presStyleIdx="1" presStyleCnt="4"/>
      <dgm:spPr/>
    </dgm:pt>
    <dgm:pt modelId="{2AB71D88-0423-4BD5-B425-DDEB858F8F1E}" type="pres">
      <dgm:prSet presAssocID="{063CE35B-6600-423C-8E1F-B459E836BFF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888DC51B-A56E-4DE3-A9B0-F8FB86BF6C02}" type="pres">
      <dgm:prSet presAssocID="{063CE35B-6600-423C-8E1F-B459E836BFFB}" presName="spaceRect" presStyleCnt="0"/>
      <dgm:spPr/>
    </dgm:pt>
    <dgm:pt modelId="{F348FC41-6CAC-4654-AEDE-A56FB2AC717E}" type="pres">
      <dgm:prSet presAssocID="{063CE35B-6600-423C-8E1F-B459E836BFFB}" presName="textRect" presStyleLbl="revTx" presStyleIdx="1" presStyleCnt="4" custScaleX="118183" custScaleY="64050" custLinFactNeighborX="7458" custLinFactNeighborY="-1309">
        <dgm:presLayoutVars>
          <dgm:chMax val="1"/>
          <dgm:chPref val="1"/>
        </dgm:presLayoutVars>
      </dgm:prSet>
      <dgm:spPr/>
    </dgm:pt>
    <dgm:pt modelId="{79E15DF3-16B6-4328-AC75-2BC73792F9A8}" type="pres">
      <dgm:prSet presAssocID="{0C0B17D4-F062-47C1-8AC6-CC3EAEF53F89}" presName="sibTrans" presStyleLbl="sibTrans2D1" presStyleIdx="0" presStyleCnt="0"/>
      <dgm:spPr/>
    </dgm:pt>
    <dgm:pt modelId="{3FEBABD0-5D96-4B38-A620-092728C74063}" type="pres">
      <dgm:prSet presAssocID="{8ED01FE5-E791-4C2F-A4B5-D6DEE9A034B9}" presName="compNode" presStyleCnt="0"/>
      <dgm:spPr/>
    </dgm:pt>
    <dgm:pt modelId="{BF379B66-EC28-4EDD-B76C-90747D704651}" type="pres">
      <dgm:prSet presAssocID="{8ED01FE5-E791-4C2F-A4B5-D6DEE9A034B9}" presName="iconBgRect" presStyleLbl="bgShp" presStyleIdx="2" presStyleCnt="4" custLinFactNeighborX="-14456" custLinFactNeighborY="-380"/>
      <dgm:spPr/>
    </dgm:pt>
    <dgm:pt modelId="{635F58A3-589A-4647-A4C7-7C74E3D6865A}" type="pres">
      <dgm:prSet presAssocID="{8ED01FE5-E791-4C2F-A4B5-D6DEE9A034B9}" presName="iconRect" presStyleLbl="node1" presStyleIdx="2" presStyleCnt="4" custLinFactNeighborX="-21645" custLinFactNeighborY="-590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CE8AE83A-1F3D-48CC-B688-0EFB93051693}" type="pres">
      <dgm:prSet presAssocID="{8ED01FE5-E791-4C2F-A4B5-D6DEE9A034B9}" presName="spaceRect" presStyleCnt="0"/>
      <dgm:spPr/>
    </dgm:pt>
    <dgm:pt modelId="{B1F29BA6-B684-4892-8C50-BC2AD3183A7D}" type="pres">
      <dgm:prSet presAssocID="{8ED01FE5-E791-4C2F-A4B5-D6DEE9A034B9}" presName="textRect" presStyleLbl="revTx" presStyleIdx="2" presStyleCnt="4" custScaleX="132743" custScaleY="112182" custLinFactNeighborX="3842" custLinFactNeighborY="2045">
        <dgm:presLayoutVars>
          <dgm:chMax val="1"/>
          <dgm:chPref val="1"/>
        </dgm:presLayoutVars>
      </dgm:prSet>
      <dgm:spPr/>
    </dgm:pt>
    <dgm:pt modelId="{8F6B4FE7-D366-4DA0-B4A8-38A6FBC5D710}" type="pres">
      <dgm:prSet presAssocID="{3625F504-D199-4108-83E9-821E319809C0}" presName="sibTrans" presStyleLbl="sibTrans2D1" presStyleIdx="0" presStyleCnt="0"/>
      <dgm:spPr/>
    </dgm:pt>
    <dgm:pt modelId="{5EABFE38-E266-4AD6-A05D-A82FE1FD5794}" type="pres">
      <dgm:prSet presAssocID="{91746EF2-2D7C-4345-836D-FDD0EBEA3232}" presName="compNode" presStyleCnt="0"/>
      <dgm:spPr/>
    </dgm:pt>
    <dgm:pt modelId="{DE820672-AAD8-459B-A82D-9E3E6EF02696}" type="pres">
      <dgm:prSet presAssocID="{91746EF2-2D7C-4345-836D-FDD0EBEA3232}" presName="iconBgRect" presStyleLbl="bgShp" presStyleIdx="3" presStyleCnt="4" custLinFactNeighborX="-24956" custLinFactNeighborY="356"/>
      <dgm:spPr/>
    </dgm:pt>
    <dgm:pt modelId="{712A1119-9F02-4EE2-B314-03C2A2A5F60E}" type="pres">
      <dgm:prSet presAssocID="{91746EF2-2D7C-4345-836D-FDD0EBEA3232}" presName="iconRect" presStyleLbl="node1" presStyleIdx="3" presStyleCnt="4" custLinFactNeighborX="-42594" custLinFactNeighborY="20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8656F38E-87BA-4445-B99C-309C87FD2AAD}" type="pres">
      <dgm:prSet presAssocID="{91746EF2-2D7C-4345-836D-FDD0EBEA3232}" presName="spaceRect" presStyleCnt="0"/>
      <dgm:spPr/>
    </dgm:pt>
    <dgm:pt modelId="{3C9730E7-EEAB-4705-B561-C316D12CEAB4}" type="pres">
      <dgm:prSet presAssocID="{91746EF2-2D7C-4345-836D-FDD0EBEA3232}" presName="textRect" presStyleLbl="revTx" presStyleIdx="3" presStyleCnt="4" custScaleX="140855" custScaleY="126783" custLinFactNeighborX="2595" custLinFactNeighborY="-1688">
        <dgm:presLayoutVars>
          <dgm:chMax val="1"/>
          <dgm:chPref val="1"/>
        </dgm:presLayoutVars>
      </dgm:prSet>
      <dgm:spPr/>
    </dgm:pt>
  </dgm:ptLst>
  <dgm:cxnLst>
    <dgm:cxn modelId="{78CC4A04-5035-4C7B-B519-B5B93F0A77D8}" srcId="{91746EF2-2D7C-4345-836D-FDD0EBEA3232}" destId="{C266F572-BEBE-449E-9D99-10087B20FFA1}" srcOrd="2" destOrd="0" parTransId="{4FFE5212-D2D2-41F9-AF5A-BE146CC77618}" sibTransId="{BD86F814-F0B3-48EA-9BE2-3A517B30E515}"/>
    <dgm:cxn modelId="{463C050C-8813-4125-96B6-26DF23CA7E25}" type="presOf" srcId="{8ED01FE5-E791-4C2F-A4B5-D6DEE9A034B9}" destId="{B1F29BA6-B684-4892-8C50-BC2AD3183A7D}" srcOrd="0" destOrd="0" presId="urn:microsoft.com/office/officeart/2018/2/layout/IconCircleList"/>
    <dgm:cxn modelId="{5F2EFB1E-591B-4DE0-81EE-337ECE3676AB}" type="presOf" srcId="{063CE35B-6600-423C-8E1F-B459E836BFFB}" destId="{F348FC41-6CAC-4654-AEDE-A56FB2AC717E}" srcOrd="0" destOrd="0" presId="urn:microsoft.com/office/officeart/2018/2/layout/IconCircleList"/>
    <dgm:cxn modelId="{4AFBB23B-A213-4B4A-93BB-9E5B3B44AB79}" srcId="{91746EF2-2D7C-4345-836D-FDD0EBEA3232}" destId="{8054A48F-4BFA-4468-979E-ECAFA25A7D5C}" srcOrd="1" destOrd="0" parTransId="{02E3767F-BFA6-437E-8E1E-B26429F44C5A}" sibTransId="{48F00E8F-34DA-46F3-AB59-4F3C807891FA}"/>
    <dgm:cxn modelId="{7307543F-DF71-4834-80E2-AC42F90A070F}" srcId="{D8CC1E8D-8B6D-4292-83FA-CA6C2A6F7FAB}" destId="{063CE35B-6600-423C-8E1F-B459E836BFFB}" srcOrd="1" destOrd="0" parTransId="{56FB7A19-01B1-4BC0-B41B-632262087559}" sibTransId="{0C0B17D4-F062-47C1-8AC6-CC3EAEF53F89}"/>
    <dgm:cxn modelId="{0F0C0165-1A76-4501-8891-3ABCD1497099}" srcId="{D8CC1E8D-8B6D-4292-83FA-CA6C2A6F7FAB}" destId="{8ED01FE5-E791-4C2F-A4B5-D6DEE9A034B9}" srcOrd="2" destOrd="0" parTransId="{E9987C18-3C3F-4C69-AAFA-BD227F421A36}" sibTransId="{3625F504-D199-4108-83E9-821E319809C0}"/>
    <dgm:cxn modelId="{0A3D2965-639D-4F9F-A37D-10B6121B8425}" srcId="{91746EF2-2D7C-4345-836D-FDD0EBEA3232}" destId="{AF15FE91-2463-479D-B969-42912C03D56C}" srcOrd="0" destOrd="0" parTransId="{49D2DEE8-B870-4122-96B6-149137558A03}" sibTransId="{BD6660FE-064A-4AB5-AC44-3230B80F876C}"/>
    <dgm:cxn modelId="{A90AC469-9FAD-4B67-8127-9F4FE11DACA8}" type="presOf" srcId="{DE748456-5DB9-44A1-85FA-DCB0AA2CC54C}" destId="{F7C2D5E1-2FFE-47E7-9433-25767993C054}" srcOrd="0" destOrd="0" presId="urn:microsoft.com/office/officeart/2018/2/layout/IconCircleList"/>
    <dgm:cxn modelId="{2443C371-5FF6-4354-B4C4-37EA5E3E9088}" type="presOf" srcId="{0C0B17D4-F062-47C1-8AC6-CC3EAEF53F89}" destId="{79E15DF3-16B6-4328-AC75-2BC73792F9A8}" srcOrd="0" destOrd="0" presId="urn:microsoft.com/office/officeart/2018/2/layout/IconCircleList"/>
    <dgm:cxn modelId="{23FE097A-4F5D-44AD-A9F3-4F8E69517F39}" type="presOf" srcId="{D8CC1E8D-8B6D-4292-83FA-CA6C2A6F7FAB}" destId="{6DC84242-5D05-485E-9284-0160F2AEE9D6}" srcOrd="0" destOrd="0" presId="urn:microsoft.com/office/officeart/2018/2/layout/IconCircleList"/>
    <dgm:cxn modelId="{CBE47D84-6379-46DD-9FD3-BD9185ABD35D}" type="presOf" srcId="{356392FB-153F-49A1-822D-6F807E261F40}" destId="{924567A9-00A7-4467-9661-B8417A8EB8E4}" srcOrd="0" destOrd="0" presId="urn:microsoft.com/office/officeart/2018/2/layout/IconCircleList"/>
    <dgm:cxn modelId="{AA79D59E-A4F0-4B73-AE12-FD4884225004}" srcId="{D8CC1E8D-8B6D-4292-83FA-CA6C2A6F7FAB}" destId="{91746EF2-2D7C-4345-836D-FDD0EBEA3232}" srcOrd="3" destOrd="0" parTransId="{BDB10AD1-BC4D-4398-A6DB-1E93B01FD21B}" sibTransId="{F57D633C-6A5B-4B3D-8757-11B688AB5C5E}"/>
    <dgm:cxn modelId="{F7E591A0-35DF-41F4-A517-A8AFB4D4C17E}" type="presOf" srcId="{91746EF2-2D7C-4345-836D-FDD0EBEA3232}" destId="{3C9730E7-EEAB-4705-B561-C316D12CEAB4}" srcOrd="0" destOrd="0" presId="urn:microsoft.com/office/officeart/2018/2/layout/IconCircleList"/>
    <dgm:cxn modelId="{5CAE7DAE-9F13-4B6B-B4C4-9B19A1DF1CE5}" srcId="{D8CC1E8D-8B6D-4292-83FA-CA6C2A6F7FAB}" destId="{DE748456-5DB9-44A1-85FA-DCB0AA2CC54C}" srcOrd="0" destOrd="0" parTransId="{BD3A471A-A014-46EF-8F96-10BD4153FB85}" sibTransId="{356392FB-153F-49A1-822D-6F807E261F40}"/>
    <dgm:cxn modelId="{799988CA-4121-4E1E-804F-02D97A00BC25}" type="presOf" srcId="{3625F504-D199-4108-83E9-821E319809C0}" destId="{8F6B4FE7-D366-4DA0-B4A8-38A6FBC5D710}" srcOrd="0" destOrd="0" presId="urn:microsoft.com/office/officeart/2018/2/layout/IconCircleList"/>
    <dgm:cxn modelId="{F8B442DD-6A0D-40E1-89C2-FC351CEFC0F2}" type="presParOf" srcId="{6DC84242-5D05-485E-9284-0160F2AEE9D6}" destId="{A9D9D786-BF2A-40D2-A952-3F1736AD01CD}" srcOrd="0" destOrd="0" presId="urn:microsoft.com/office/officeart/2018/2/layout/IconCircleList"/>
    <dgm:cxn modelId="{FEADE392-5A51-4706-9DC2-C5BDD7B81ECC}" type="presParOf" srcId="{A9D9D786-BF2A-40D2-A952-3F1736AD01CD}" destId="{204392BC-A759-463F-9294-8E13C116CC17}" srcOrd="0" destOrd="0" presId="urn:microsoft.com/office/officeart/2018/2/layout/IconCircleList"/>
    <dgm:cxn modelId="{89B82A7C-D9C1-43EE-995A-E499CE142C19}" type="presParOf" srcId="{204392BC-A759-463F-9294-8E13C116CC17}" destId="{67F65871-4189-426A-88AF-0C1282780FF7}" srcOrd="0" destOrd="0" presId="urn:microsoft.com/office/officeart/2018/2/layout/IconCircleList"/>
    <dgm:cxn modelId="{5AD27E53-18D1-4B47-B00A-A8A2D04CEE87}" type="presParOf" srcId="{204392BC-A759-463F-9294-8E13C116CC17}" destId="{82F374C0-D0A2-4084-AC06-5418C3F0B31A}" srcOrd="1" destOrd="0" presId="urn:microsoft.com/office/officeart/2018/2/layout/IconCircleList"/>
    <dgm:cxn modelId="{897E010C-95C2-430A-9528-EAF7301DC085}" type="presParOf" srcId="{204392BC-A759-463F-9294-8E13C116CC17}" destId="{9A1E1DC3-F44F-4EAA-ADB8-DE2088D1D90F}" srcOrd="2" destOrd="0" presId="urn:microsoft.com/office/officeart/2018/2/layout/IconCircleList"/>
    <dgm:cxn modelId="{363092A9-B064-48B9-9E2C-6E78FC1371C1}" type="presParOf" srcId="{204392BC-A759-463F-9294-8E13C116CC17}" destId="{F7C2D5E1-2FFE-47E7-9433-25767993C054}" srcOrd="3" destOrd="0" presId="urn:microsoft.com/office/officeart/2018/2/layout/IconCircleList"/>
    <dgm:cxn modelId="{C651CBC8-73AE-4E98-A6FA-F43F826970CE}" type="presParOf" srcId="{A9D9D786-BF2A-40D2-A952-3F1736AD01CD}" destId="{924567A9-00A7-4467-9661-B8417A8EB8E4}" srcOrd="1" destOrd="0" presId="urn:microsoft.com/office/officeart/2018/2/layout/IconCircleList"/>
    <dgm:cxn modelId="{22D4D9FC-522C-4C4F-AA1A-512F37BB35AE}" type="presParOf" srcId="{A9D9D786-BF2A-40D2-A952-3F1736AD01CD}" destId="{50DE6401-BB2F-48AA-A5CF-4C90759F5D5A}" srcOrd="2" destOrd="0" presId="urn:microsoft.com/office/officeart/2018/2/layout/IconCircleList"/>
    <dgm:cxn modelId="{4B5C19AB-AA0A-40E4-BCAA-0E31A6D669C6}" type="presParOf" srcId="{50DE6401-BB2F-48AA-A5CF-4C90759F5D5A}" destId="{248EEEF0-9C88-4B48-89B8-87646589BA4E}" srcOrd="0" destOrd="0" presId="urn:microsoft.com/office/officeart/2018/2/layout/IconCircleList"/>
    <dgm:cxn modelId="{A251788E-8896-432A-8D31-49A2DE0E720A}" type="presParOf" srcId="{50DE6401-BB2F-48AA-A5CF-4C90759F5D5A}" destId="{2AB71D88-0423-4BD5-B425-DDEB858F8F1E}" srcOrd="1" destOrd="0" presId="urn:microsoft.com/office/officeart/2018/2/layout/IconCircleList"/>
    <dgm:cxn modelId="{42DF515E-8D6F-43F0-A644-1B4D8F4A1ADB}" type="presParOf" srcId="{50DE6401-BB2F-48AA-A5CF-4C90759F5D5A}" destId="{888DC51B-A56E-4DE3-A9B0-F8FB86BF6C02}" srcOrd="2" destOrd="0" presId="urn:microsoft.com/office/officeart/2018/2/layout/IconCircleList"/>
    <dgm:cxn modelId="{342080EC-CF64-405D-8AB3-DB796F9AB2FD}" type="presParOf" srcId="{50DE6401-BB2F-48AA-A5CF-4C90759F5D5A}" destId="{F348FC41-6CAC-4654-AEDE-A56FB2AC717E}" srcOrd="3" destOrd="0" presId="urn:microsoft.com/office/officeart/2018/2/layout/IconCircleList"/>
    <dgm:cxn modelId="{6B7CC656-268F-430C-B3DE-C143B5E1228B}" type="presParOf" srcId="{A9D9D786-BF2A-40D2-A952-3F1736AD01CD}" destId="{79E15DF3-16B6-4328-AC75-2BC73792F9A8}" srcOrd="3" destOrd="0" presId="urn:microsoft.com/office/officeart/2018/2/layout/IconCircleList"/>
    <dgm:cxn modelId="{24E921D0-9030-41EA-83E2-7366FDD5EFA6}" type="presParOf" srcId="{A9D9D786-BF2A-40D2-A952-3F1736AD01CD}" destId="{3FEBABD0-5D96-4B38-A620-092728C74063}" srcOrd="4" destOrd="0" presId="urn:microsoft.com/office/officeart/2018/2/layout/IconCircleList"/>
    <dgm:cxn modelId="{A23B088E-BC58-4745-9319-26757CE65A1E}" type="presParOf" srcId="{3FEBABD0-5D96-4B38-A620-092728C74063}" destId="{BF379B66-EC28-4EDD-B76C-90747D704651}" srcOrd="0" destOrd="0" presId="urn:microsoft.com/office/officeart/2018/2/layout/IconCircleList"/>
    <dgm:cxn modelId="{8F5F7F4A-1BE0-4B05-A637-84A23B2B123F}" type="presParOf" srcId="{3FEBABD0-5D96-4B38-A620-092728C74063}" destId="{635F58A3-589A-4647-A4C7-7C74E3D6865A}" srcOrd="1" destOrd="0" presId="urn:microsoft.com/office/officeart/2018/2/layout/IconCircleList"/>
    <dgm:cxn modelId="{64D59ECC-EE94-4F2C-940D-553B963680ED}" type="presParOf" srcId="{3FEBABD0-5D96-4B38-A620-092728C74063}" destId="{CE8AE83A-1F3D-48CC-B688-0EFB93051693}" srcOrd="2" destOrd="0" presId="urn:microsoft.com/office/officeart/2018/2/layout/IconCircleList"/>
    <dgm:cxn modelId="{5D8237C5-4908-4734-95FC-555F05A5DE8E}" type="presParOf" srcId="{3FEBABD0-5D96-4B38-A620-092728C74063}" destId="{B1F29BA6-B684-4892-8C50-BC2AD3183A7D}" srcOrd="3" destOrd="0" presId="urn:microsoft.com/office/officeart/2018/2/layout/IconCircleList"/>
    <dgm:cxn modelId="{BCDDC57D-8F5E-4E42-9B30-0BAC2568924E}" type="presParOf" srcId="{A9D9D786-BF2A-40D2-A952-3F1736AD01CD}" destId="{8F6B4FE7-D366-4DA0-B4A8-38A6FBC5D710}" srcOrd="5" destOrd="0" presId="urn:microsoft.com/office/officeart/2018/2/layout/IconCircleList"/>
    <dgm:cxn modelId="{CE1E34A7-CEF6-4766-90B1-68352E65A6EF}" type="presParOf" srcId="{A9D9D786-BF2A-40D2-A952-3F1736AD01CD}" destId="{5EABFE38-E266-4AD6-A05D-A82FE1FD5794}" srcOrd="6" destOrd="0" presId="urn:microsoft.com/office/officeart/2018/2/layout/IconCircleList"/>
    <dgm:cxn modelId="{E02250DA-6644-4A0E-A6D4-ADA69D9BA52E}" type="presParOf" srcId="{5EABFE38-E266-4AD6-A05D-A82FE1FD5794}" destId="{DE820672-AAD8-459B-A82D-9E3E6EF02696}" srcOrd="0" destOrd="0" presId="urn:microsoft.com/office/officeart/2018/2/layout/IconCircleList"/>
    <dgm:cxn modelId="{EBE747B8-F973-4A91-A916-0A48BEDE40A2}" type="presParOf" srcId="{5EABFE38-E266-4AD6-A05D-A82FE1FD5794}" destId="{712A1119-9F02-4EE2-B314-03C2A2A5F60E}" srcOrd="1" destOrd="0" presId="urn:microsoft.com/office/officeart/2018/2/layout/IconCircleList"/>
    <dgm:cxn modelId="{0C8D31A9-7C21-4845-B4C1-A5F2069D11BD}" type="presParOf" srcId="{5EABFE38-E266-4AD6-A05D-A82FE1FD5794}" destId="{8656F38E-87BA-4445-B99C-309C87FD2AAD}" srcOrd="2" destOrd="0" presId="urn:microsoft.com/office/officeart/2018/2/layout/IconCircleList"/>
    <dgm:cxn modelId="{796A4A3C-9043-4B77-85E4-5C0A8299C5AE}" type="presParOf" srcId="{5EABFE38-E266-4AD6-A05D-A82FE1FD5794}" destId="{3C9730E7-EEAB-4705-B561-C316D12CEAB4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411C1C-E34F-42FC-AD43-129DD58005C1}">
      <dsp:nvSpPr>
        <dsp:cNvPr id="0" name=""/>
        <dsp:cNvSpPr/>
      </dsp:nvSpPr>
      <dsp:spPr>
        <a:xfrm>
          <a:off x="743604" y="645927"/>
          <a:ext cx="1492508" cy="149250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4902E89-176E-49A0-A79A-2F2EAC85E61D}">
      <dsp:nvSpPr>
        <dsp:cNvPr id="0" name=""/>
        <dsp:cNvSpPr/>
      </dsp:nvSpPr>
      <dsp:spPr>
        <a:xfrm>
          <a:off x="1061679" y="964003"/>
          <a:ext cx="856357" cy="8563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BF0670-BC5B-4536-92CB-5AFDD52E73E9}">
      <dsp:nvSpPr>
        <dsp:cNvPr id="0" name=""/>
        <dsp:cNvSpPr/>
      </dsp:nvSpPr>
      <dsp:spPr>
        <a:xfrm>
          <a:off x="266491" y="2454956"/>
          <a:ext cx="2446734" cy="12342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2000" b="1" kern="1200" dirty="0">
              <a:solidFill>
                <a:schemeClr val="accent2">
                  <a:lumMod val="75000"/>
                </a:schemeClr>
              </a:solidFill>
            </a:rPr>
            <a:t>Número de verbos 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800" kern="1200" dirty="0"/>
            <a:t>Simple o compuesta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en-US" sz="1100" kern="1200" dirty="0"/>
        </a:p>
      </dsp:txBody>
      <dsp:txXfrm>
        <a:off x="266491" y="2454956"/>
        <a:ext cx="2446734" cy="1234266"/>
      </dsp:txXfrm>
    </dsp:sp>
    <dsp:sp modelId="{197F1A65-86DD-46DF-90DC-5FBABC1E44EF}">
      <dsp:nvSpPr>
        <dsp:cNvPr id="0" name=""/>
        <dsp:cNvSpPr/>
      </dsp:nvSpPr>
      <dsp:spPr>
        <a:xfrm>
          <a:off x="3924583" y="703110"/>
          <a:ext cx="1492508" cy="149250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B054D23-5E63-42B7-92F4-40E1EAE65B0E}">
      <dsp:nvSpPr>
        <dsp:cNvPr id="0" name=""/>
        <dsp:cNvSpPr/>
      </dsp:nvSpPr>
      <dsp:spPr>
        <a:xfrm>
          <a:off x="4204324" y="1008369"/>
          <a:ext cx="1031353" cy="88831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ADB6E6-B015-409C-8D86-AF3F4C8C5636}">
      <dsp:nvSpPr>
        <dsp:cNvPr id="0" name=""/>
        <dsp:cNvSpPr/>
      </dsp:nvSpPr>
      <dsp:spPr>
        <a:xfrm>
          <a:off x="3141404" y="2399690"/>
          <a:ext cx="2990032" cy="2083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2000" b="1" kern="1200" dirty="0">
              <a:solidFill>
                <a:schemeClr val="accent2">
                  <a:lumMod val="75000"/>
                </a:schemeClr>
              </a:solidFill>
            </a:rPr>
            <a:t>Modalidad enunciado / Actitud del hablante  </a:t>
          </a:r>
          <a:r>
            <a:rPr lang="es-ES" sz="1400" kern="1200" dirty="0"/>
            <a:t>Interrogativas,  aseverativas /enunciativas, exclamativas, imperativas y desiderativas. </a:t>
          </a:r>
          <a:endParaRPr lang="en-US" sz="1400" kern="1200" dirty="0"/>
        </a:p>
      </dsp:txBody>
      <dsp:txXfrm>
        <a:off x="3141404" y="2399690"/>
        <a:ext cx="2990032" cy="2083819"/>
      </dsp:txXfrm>
    </dsp:sp>
    <dsp:sp modelId="{D916F0BD-7465-4CDE-A08D-C0DEC0D7D381}">
      <dsp:nvSpPr>
        <dsp:cNvPr id="0" name=""/>
        <dsp:cNvSpPr/>
      </dsp:nvSpPr>
      <dsp:spPr>
        <a:xfrm>
          <a:off x="7036728" y="601468"/>
          <a:ext cx="1492508" cy="149250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62AACBF-B6CB-41D5-B8D0-EAC358A73215}">
      <dsp:nvSpPr>
        <dsp:cNvPr id="0" name=""/>
        <dsp:cNvSpPr/>
      </dsp:nvSpPr>
      <dsp:spPr>
        <a:xfrm>
          <a:off x="7354803" y="919543"/>
          <a:ext cx="856357" cy="85635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273CF7-7F71-43ED-9BE6-24E17C7BC7C9}">
      <dsp:nvSpPr>
        <dsp:cNvPr id="0" name=""/>
        <dsp:cNvSpPr/>
      </dsp:nvSpPr>
      <dsp:spPr>
        <a:xfrm>
          <a:off x="6589122" y="2377460"/>
          <a:ext cx="2446734" cy="13231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2000" b="1" kern="1200" dirty="0">
              <a:solidFill>
                <a:schemeClr val="accent2">
                  <a:lumMod val="75000"/>
                </a:schemeClr>
              </a:solidFill>
            </a:rPr>
            <a:t>Naturaleza del verbo o predicado </a:t>
          </a:r>
          <a:r>
            <a:rPr lang="es-ES" sz="1600" kern="1200" dirty="0"/>
            <a:t> copulativa / predicativa, transitiva / intransitiva, reflexiva o recíproca. </a:t>
          </a:r>
          <a:endParaRPr lang="en-US" sz="1600" kern="1200" dirty="0"/>
        </a:p>
      </dsp:txBody>
      <dsp:txXfrm>
        <a:off x="6589122" y="2377460"/>
        <a:ext cx="2446734" cy="1323185"/>
      </dsp:txXfrm>
    </dsp:sp>
    <dsp:sp modelId="{2C9B688E-6C89-4C4C-BC5D-4ECCFEAADD40}">
      <dsp:nvSpPr>
        <dsp:cNvPr id="0" name=""/>
        <dsp:cNvSpPr/>
      </dsp:nvSpPr>
      <dsp:spPr>
        <a:xfrm>
          <a:off x="9911641" y="601468"/>
          <a:ext cx="1492508" cy="149250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C386B59-0B46-4FA9-81A9-C8FF748F9622}">
      <dsp:nvSpPr>
        <dsp:cNvPr id="0" name=""/>
        <dsp:cNvSpPr/>
      </dsp:nvSpPr>
      <dsp:spPr>
        <a:xfrm>
          <a:off x="10229716" y="919543"/>
          <a:ext cx="856357" cy="85635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0BCFC26-77B1-42A5-9565-1C17C4D475A7}">
      <dsp:nvSpPr>
        <dsp:cNvPr id="0" name=""/>
        <dsp:cNvSpPr/>
      </dsp:nvSpPr>
      <dsp:spPr>
        <a:xfrm>
          <a:off x="9439446" y="2413728"/>
          <a:ext cx="2446734" cy="13231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2000" b="1" kern="1200" dirty="0">
              <a:solidFill>
                <a:schemeClr val="accent2">
                  <a:lumMod val="75000"/>
                </a:schemeClr>
              </a:solidFill>
            </a:rPr>
            <a:t>Naturaleza sujeto </a:t>
          </a:r>
          <a:r>
            <a:rPr lang="es-ES" sz="2600" kern="1200" dirty="0"/>
            <a:t> </a:t>
          </a:r>
          <a:r>
            <a:rPr lang="es-ES" sz="1800" kern="1200" dirty="0"/>
            <a:t>activa o pasiva </a:t>
          </a:r>
          <a:endParaRPr lang="en-US" sz="1800" kern="1200" dirty="0"/>
        </a:p>
      </dsp:txBody>
      <dsp:txXfrm>
        <a:off x="9439446" y="2413728"/>
        <a:ext cx="2446734" cy="13231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F65871-4189-426A-88AF-0C1282780FF7}">
      <dsp:nvSpPr>
        <dsp:cNvPr id="0" name=""/>
        <dsp:cNvSpPr/>
      </dsp:nvSpPr>
      <dsp:spPr>
        <a:xfrm>
          <a:off x="187522" y="372328"/>
          <a:ext cx="1378172" cy="137817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2F374C0-D0A2-4084-AC06-5418C3F0B31A}">
      <dsp:nvSpPr>
        <dsp:cNvPr id="0" name=""/>
        <dsp:cNvSpPr/>
      </dsp:nvSpPr>
      <dsp:spPr>
        <a:xfrm>
          <a:off x="476939" y="661745"/>
          <a:ext cx="799340" cy="79934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C2D5E1-2FFE-47E7-9433-25767993C054}">
      <dsp:nvSpPr>
        <dsp:cNvPr id="0" name=""/>
        <dsp:cNvSpPr/>
      </dsp:nvSpPr>
      <dsp:spPr>
        <a:xfrm>
          <a:off x="1738954" y="525616"/>
          <a:ext cx="3885688" cy="1006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/>
            <a:t>Predicativas / Atributivas: </a:t>
          </a:r>
        </a:p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i="1" kern="1200" dirty="0"/>
            <a:t>Hoy hace frío. El tío está feliz.</a:t>
          </a:r>
          <a:endParaRPr lang="en-US" sz="2300" kern="1200" dirty="0"/>
        </a:p>
      </dsp:txBody>
      <dsp:txXfrm>
        <a:off x="1738954" y="525616"/>
        <a:ext cx="3885688" cy="1006107"/>
      </dsp:txXfrm>
    </dsp:sp>
    <dsp:sp modelId="{248EEEF0-9C88-4B48-89B8-87646589BA4E}">
      <dsp:nvSpPr>
        <dsp:cNvPr id="0" name=""/>
        <dsp:cNvSpPr/>
      </dsp:nvSpPr>
      <dsp:spPr>
        <a:xfrm>
          <a:off x="5994172" y="372328"/>
          <a:ext cx="1378172" cy="137817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AB71D88-0423-4BD5-B425-DDEB858F8F1E}">
      <dsp:nvSpPr>
        <dsp:cNvPr id="0" name=""/>
        <dsp:cNvSpPr/>
      </dsp:nvSpPr>
      <dsp:spPr>
        <a:xfrm>
          <a:off x="6283588" y="661745"/>
          <a:ext cx="799340" cy="79934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48FC41-6CAC-4654-AEDE-A56FB2AC717E}">
      <dsp:nvSpPr>
        <dsp:cNvPr id="0" name=""/>
        <dsp:cNvSpPr/>
      </dsp:nvSpPr>
      <dsp:spPr>
        <a:xfrm>
          <a:off x="7614603" y="602015"/>
          <a:ext cx="3839233" cy="8827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/>
            <a:t>Activas</a:t>
          </a:r>
          <a:r>
            <a:rPr lang="es-ES" sz="2300" kern="1200" dirty="0"/>
            <a:t>: </a:t>
          </a:r>
        </a:p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i="1" kern="1200" dirty="0"/>
            <a:t>Mañana Luis comprará libros.</a:t>
          </a:r>
          <a:r>
            <a:rPr lang="es-ES" sz="2300" kern="1200" dirty="0"/>
            <a:t> </a:t>
          </a:r>
          <a:endParaRPr lang="en-US" sz="2300" kern="1200" dirty="0"/>
        </a:p>
      </dsp:txBody>
      <dsp:txXfrm>
        <a:off x="7614603" y="602015"/>
        <a:ext cx="3839233" cy="882719"/>
      </dsp:txXfrm>
    </dsp:sp>
    <dsp:sp modelId="{BF379B66-EC28-4EDD-B76C-90747D704651}">
      <dsp:nvSpPr>
        <dsp:cNvPr id="0" name=""/>
        <dsp:cNvSpPr/>
      </dsp:nvSpPr>
      <dsp:spPr>
        <a:xfrm>
          <a:off x="0" y="2722497"/>
          <a:ext cx="1378172" cy="137817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35F58A3-589A-4647-A4C7-7C74E3D6865A}">
      <dsp:nvSpPr>
        <dsp:cNvPr id="0" name=""/>
        <dsp:cNvSpPr/>
      </dsp:nvSpPr>
      <dsp:spPr>
        <a:xfrm>
          <a:off x="303922" y="2969965"/>
          <a:ext cx="799340" cy="79934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F29BA6-B684-4892-8C50-BC2AD3183A7D}">
      <dsp:nvSpPr>
        <dsp:cNvPr id="0" name=""/>
        <dsp:cNvSpPr/>
      </dsp:nvSpPr>
      <dsp:spPr>
        <a:xfrm>
          <a:off x="1453991" y="2671973"/>
          <a:ext cx="4312222" cy="1546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/>
            <a:t>Pasivas</a:t>
          </a:r>
          <a:r>
            <a:rPr lang="es-ES" sz="2100" kern="1200" dirty="0"/>
            <a:t>: </a:t>
          </a:r>
        </a:p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i="1" kern="1200" dirty="0"/>
            <a:t>Los libros serán comprados por Luis. </a:t>
          </a:r>
        </a:p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i="1" kern="1200" dirty="0"/>
            <a:t>Se comprarán libros.</a:t>
          </a:r>
          <a:endParaRPr lang="en-US" sz="2200" kern="1200" dirty="0"/>
        </a:p>
      </dsp:txBody>
      <dsp:txXfrm>
        <a:off x="1453991" y="2671973"/>
        <a:ext cx="4312222" cy="1546061"/>
      </dsp:txXfrm>
    </dsp:sp>
    <dsp:sp modelId="{DE820672-AAD8-459B-A82D-9E3E6EF02696}">
      <dsp:nvSpPr>
        <dsp:cNvPr id="0" name=""/>
        <dsp:cNvSpPr/>
      </dsp:nvSpPr>
      <dsp:spPr>
        <a:xfrm>
          <a:off x="5863503" y="2732640"/>
          <a:ext cx="1378172" cy="137817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12A1119-9F02-4EE2-B314-03C2A2A5F60E}">
      <dsp:nvSpPr>
        <dsp:cNvPr id="0" name=""/>
        <dsp:cNvSpPr/>
      </dsp:nvSpPr>
      <dsp:spPr>
        <a:xfrm>
          <a:off x="6156385" y="3018797"/>
          <a:ext cx="799340" cy="79934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9730E7-EEAB-4705-B561-C316D12CEAB4}">
      <dsp:nvSpPr>
        <dsp:cNvPr id="0" name=""/>
        <dsp:cNvSpPr/>
      </dsp:nvSpPr>
      <dsp:spPr>
        <a:xfrm>
          <a:off x="7301637" y="2519912"/>
          <a:ext cx="4575745" cy="1747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/>
            <a:t>Impersonales</a:t>
          </a:r>
          <a:r>
            <a:rPr lang="es-ES" sz="2100" kern="1200" dirty="0"/>
            <a:t>: </a:t>
          </a:r>
          <a:r>
            <a:rPr lang="es-ES" sz="1600" kern="1200" dirty="0"/>
            <a:t>(haber, hacer, ser, “naturales”, “se”) </a:t>
          </a:r>
        </a:p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i="1" kern="1200" dirty="0"/>
            <a:t>Hay coches fuera. Hace frío. </a:t>
          </a:r>
        </a:p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i="1" kern="1200" dirty="0"/>
            <a:t>Es de noche. Lloverá hoy. Se come bien.</a:t>
          </a:r>
          <a:endParaRPr lang="en-US" sz="2100" kern="1200" dirty="0"/>
        </a:p>
      </dsp:txBody>
      <dsp:txXfrm>
        <a:off x="7301637" y="2519912"/>
        <a:ext cx="4575745" cy="17472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8BCC-F9A8-49DE-93D3-2BCF8AF3DB29}" type="datetimeFigureOut">
              <a:rPr lang="es-ES" smtClean="0"/>
              <a:t>21/02/2021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8754C-4DFF-45C5-A383-63BF89F80C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3177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8BCC-F9A8-49DE-93D3-2BCF8AF3DB29}" type="datetimeFigureOut">
              <a:rPr lang="es-ES" smtClean="0"/>
              <a:t>21/02/2021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8754C-4DFF-45C5-A383-63BF89F80C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6804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8BCC-F9A8-49DE-93D3-2BCF8AF3DB29}" type="datetimeFigureOut">
              <a:rPr lang="es-ES" smtClean="0"/>
              <a:t>21/02/2021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8754C-4DFF-45C5-A383-63BF89F80C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0134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8BCC-F9A8-49DE-93D3-2BCF8AF3DB29}" type="datetimeFigureOut">
              <a:rPr lang="es-ES" smtClean="0"/>
              <a:t>21/02/2021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8754C-4DFF-45C5-A383-63BF89F80C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3351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8BCC-F9A8-49DE-93D3-2BCF8AF3DB29}" type="datetimeFigureOut">
              <a:rPr lang="es-ES" smtClean="0"/>
              <a:t>21/02/2021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8754C-4DFF-45C5-A383-63BF89F80C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8375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8BCC-F9A8-49DE-93D3-2BCF8AF3DB29}" type="datetimeFigureOut">
              <a:rPr lang="es-ES" smtClean="0"/>
              <a:t>21/02/2021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8754C-4DFF-45C5-A383-63BF89F80C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5346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8BCC-F9A8-49DE-93D3-2BCF8AF3DB29}" type="datetimeFigureOut">
              <a:rPr lang="es-ES" smtClean="0"/>
              <a:t>21/02/2021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8754C-4DFF-45C5-A383-63BF89F80C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047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8BCC-F9A8-49DE-93D3-2BCF8AF3DB29}" type="datetimeFigureOut">
              <a:rPr lang="es-ES" smtClean="0"/>
              <a:t>21/02/2021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8754C-4DFF-45C5-A383-63BF89F80C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7639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8BCC-F9A8-49DE-93D3-2BCF8AF3DB29}" type="datetimeFigureOut">
              <a:rPr lang="es-ES" smtClean="0"/>
              <a:t>21/02/2021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8754C-4DFF-45C5-A383-63BF89F80C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3024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8BCC-F9A8-49DE-93D3-2BCF8AF3DB29}" type="datetimeFigureOut">
              <a:rPr lang="es-ES" smtClean="0"/>
              <a:t>21/02/2021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8754C-4DFF-45C5-A383-63BF89F80C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1000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8BCC-F9A8-49DE-93D3-2BCF8AF3DB29}" type="datetimeFigureOut">
              <a:rPr lang="es-ES" smtClean="0"/>
              <a:t>21/02/2021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8754C-4DFF-45C5-A383-63BF89F80C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5108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B8BCC-F9A8-49DE-93D3-2BCF8AF3DB29}" type="datetimeFigureOut">
              <a:rPr lang="es-ES" smtClean="0"/>
              <a:t>21/02/2021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8754C-4DFF-45C5-A383-63BF89F80C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0491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nJjzisqGLrY" TargetMode="External"/><Relationship Id="rId3" Type="http://schemas.openxmlformats.org/officeDocument/2006/relationships/diagramLayout" Target="../diagrams/layout1.xml"/><Relationship Id="rId7" Type="http://schemas.openxmlformats.org/officeDocument/2006/relationships/hyperlink" Target="https://youtu.be/tqOPLmbCMoI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9978" y="1317911"/>
            <a:ext cx="12692303" cy="4916033"/>
          </a:xfr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838200" y="111628"/>
            <a:ext cx="10515600" cy="10743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5400" dirty="0"/>
              <a:t>SINTAXIS 2º E.S.O.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A3368EB-8EDE-4609-AF67-624C186B25B0}"/>
              </a:ext>
            </a:extLst>
          </p:cNvPr>
          <p:cNvSpPr txBox="1"/>
          <p:nvPr/>
        </p:nvSpPr>
        <p:spPr>
          <a:xfrm>
            <a:off x="5646174" y="2964426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5A12538-5DD5-4E5F-8AB2-D8A59D850229}"/>
              </a:ext>
            </a:extLst>
          </p:cNvPr>
          <p:cNvSpPr txBox="1"/>
          <p:nvPr/>
        </p:nvSpPr>
        <p:spPr>
          <a:xfrm>
            <a:off x="8264013" y="4798204"/>
            <a:ext cx="30897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 b="1" dirty="0">
                <a:solidFill>
                  <a:schemeClr val="accent2"/>
                </a:solidFill>
              </a:rPr>
              <a:t>Beatriz </a:t>
            </a:r>
            <a:r>
              <a:rPr lang="es-ES" sz="2400" b="1" dirty="0" err="1">
                <a:solidFill>
                  <a:schemeClr val="accent2"/>
                </a:solidFill>
              </a:rPr>
              <a:t>Mollá</a:t>
            </a:r>
            <a:endParaRPr lang="es-ES" sz="2400" b="1" dirty="0">
              <a:solidFill>
                <a:schemeClr val="accent2"/>
              </a:solidFill>
            </a:endParaRPr>
          </a:p>
          <a:p>
            <a:pPr algn="r"/>
            <a:r>
              <a:rPr lang="es-ES" sz="2400" b="1" dirty="0">
                <a:solidFill>
                  <a:schemeClr val="accent2"/>
                </a:solidFill>
              </a:rPr>
              <a:t>Nuria García</a:t>
            </a:r>
          </a:p>
          <a:p>
            <a:pPr algn="r"/>
            <a:r>
              <a:rPr lang="es-ES" sz="2400" b="1" dirty="0">
                <a:solidFill>
                  <a:schemeClr val="accent2"/>
                </a:solidFill>
              </a:rPr>
              <a:t>Arantxa García </a:t>
            </a:r>
          </a:p>
          <a:p>
            <a:pPr algn="r"/>
            <a:r>
              <a:rPr lang="es-ES" sz="2400" b="1" dirty="0">
                <a:solidFill>
                  <a:schemeClr val="accent2"/>
                </a:solidFill>
              </a:rPr>
              <a:t>María Doménech</a:t>
            </a:r>
          </a:p>
        </p:txBody>
      </p:sp>
    </p:spTree>
    <p:extLst>
      <p:ext uri="{BB962C8B-B14F-4D97-AF65-F5344CB8AC3E}">
        <p14:creationId xmlns:p14="http://schemas.microsoft.com/office/powerpoint/2010/main" val="870909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7127" y="2042213"/>
            <a:ext cx="8763000" cy="793719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s-ES" dirty="0"/>
              <a:t>Estructura del </a:t>
            </a:r>
            <a:r>
              <a:rPr lang="es-ES" b="1" dirty="0"/>
              <a:t>SINTAGMA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99187" y="3062748"/>
            <a:ext cx="7640894" cy="3913239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s-ES" sz="3200" dirty="0"/>
              <a:t>				</a:t>
            </a:r>
          </a:p>
          <a:p>
            <a:pPr marL="457200" lvl="1" indent="0">
              <a:buNone/>
            </a:pPr>
            <a:r>
              <a:rPr lang="es-ES" sz="3200" dirty="0"/>
              <a:t>				Modificador</a:t>
            </a:r>
          </a:p>
          <a:p>
            <a:pPr marL="457200" lvl="1" indent="0">
              <a:buNone/>
            </a:pPr>
            <a:r>
              <a:rPr lang="es-ES" sz="3200" dirty="0"/>
              <a:t>				</a:t>
            </a:r>
          </a:p>
          <a:p>
            <a:pPr marL="457200" lvl="1" indent="0">
              <a:buNone/>
            </a:pPr>
            <a:r>
              <a:rPr lang="es-ES" sz="3200" dirty="0"/>
              <a:t>Formado por		</a:t>
            </a:r>
            <a:r>
              <a:rPr lang="es-ES" sz="3200" b="1" u="sng" dirty="0">
                <a:solidFill>
                  <a:schemeClr val="accent2">
                    <a:lumMod val="75000"/>
                  </a:schemeClr>
                </a:solidFill>
              </a:rPr>
              <a:t>NÚCLEO</a:t>
            </a:r>
            <a:endParaRPr lang="es-ES" sz="36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2743200" lvl="6" indent="0">
              <a:buNone/>
            </a:pPr>
            <a:r>
              <a:rPr lang="es-ES" sz="3600" dirty="0"/>
              <a:t>	</a:t>
            </a:r>
          </a:p>
          <a:p>
            <a:pPr marL="2743200" lvl="6" indent="0">
              <a:buNone/>
            </a:pPr>
            <a:r>
              <a:rPr lang="es-ES" sz="3600" dirty="0"/>
              <a:t>	Complemento</a:t>
            </a:r>
          </a:p>
        </p:txBody>
      </p:sp>
      <p:sp>
        <p:nvSpPr>
          <p:cNvPr id="6" name="Abrir llave 5"/>
          <p:cNvSpPr/>
          <p:nvPr/>
        </p:nvSpPr>
        <p:spPr>
          <a:xfrm>
            <a:off x="5000191" y="3429000"/>
            <a:ext cx="624689" cy="2875936"/>
          </a:xfrm>
          <a:prstGeom prst="leftBrace">
            <a:avLst>
              <a:gd name="adj1" fmla="val 8333"/>
              <a:gd name="adj2" fmla="val 47778"/>
            </a:avLst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EF40F4FE-143B-469A-9F4B-4218BC6AED80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98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200" dirty="0"/>
              <a:t>Las palabras se agrupan en </a:t>
            </a:r>
            <a:r>
              <a:rPr lang="es-ES" sz="3200" b="1" dirty="0"/>
              <a:t>SINTAGMAS</a:t>
            </a:r>
            <a:r>
              <a:rPr lang="es-ES" sz="3200" dirty="0"/>
              <a:t> dentro de la </a:t>
            </a:r>
            <a:r>
              <a:rPr lang="es-ES" sz="3200" u="sng" dirty="0"/>
              <a:t>oración</a:t>
            </a:r>
            <a:r>
              <a:rPr lang="es-ES" sz="3200" dirty="0"/>
              <a:t> y cada sintagma tiene una FUNCIÓN SINTÁCTICA.</a:t>
            </a:r>
          </a:p>
        </p:txBody>
      </p:sp>
      <p:sp>
        <p:nvSpPr>
          <p:cNvPr id="4" name="Flecha: hacia abajo 3">
            <a:extLst>
              <a:ext uri="{FF2B5EF4-FFF2-40B4-BE49-F238E27FC236}">
                <a16:creationId xmlns:a16="http://schemas.microsoft.com/office/drawing/2014/main" id="{35D2A396-024C-4638-8159-CE675EEB00EE}"/>
              </a:ext>
            </a:extLst>
          </p:cNvPr>
          <p:cNvSpPr/>
          <p:nvPr/>
        </p:nvSpPr>
        <p:spPr>
          <a:xfrm>
            <a:off x="5514467" y="1364563"/>
            <a:ext cx="810333" cy="5765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5463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C0C91BD-D6CB-4973-8ACF-B7B9B9188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413" y="1871845"/>
            <a:ext cx="2255058" cy="229703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ES" sz="2300" dirty="0">
                <a:solidFill>
                  <a:schemeClr val="bg1"/>
                </a:solidFill>
              </a:rPr>
              <a:t>CLASES DE SINTAGMAS</a:t>
            </a:r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21F9804A-B692-4FFC-8F53-8E36BC703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9" t="1280" b="4152"/>
          <a:stretch/>
        </p:blipFill>
        <p:spPr>
          <a:xfrm>
            <a:off x="2714483" y="-108155"/>
            <a:ext cx="9536510" cy="732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69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81665" y="1255257"/>
            <a:ext cx="11120283" cy="4351338"/>
          </a:xfrm>
        </p:spPr>
        <p:txBody>
          <a:bodyPr/>
          <a:lstStyle/>
          <a:p>
            <a:r>
              <a:rPr lang="es-ES" dirty="0"/>
              <a:t>Modificador </a:t>
            </a:r>
            <a:r>
              <a:rPr lang="es-ES" dirty="0">
                <a:sym typeface="Wingdings" panose="05000000000000000000" pitchFamily="2" charset="2"/>
              </a:rPr>
              <a:t> Determinante </a:t>
            </a:r>
          </a:p>
          <a:p>
            <a:pPr marL="0" indent="0">
              <a:buNone/>
            </a:pPr>
            <a:endParaRPr lang="es-ES" dirty="0">
              <a:sym typeface="Wingdings" panose="05000000000000000000" pitchFamily="2" charset="2"/>
            </a:endParaRPr>
          </a:p>
          <a:p>
            <a:r>
              <a:rPr lang="es-ES" u="sng" dirty="0">
                <a:solidFill>
                  <a:schemeClr val="accent2">
                    <a:lumMod val="75000"/>
                  </a:schemeClr>
                </a:solidFill>
              </a:rPr>
              <a:t>NÚCLEO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 Sustantivo o pronombre 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s-ES" dirty="0"/>
          </a:p>
          <a:p>
            <a:r>
              <a:rPr lang="es-ES" sz="2400" dirty="0"/>
              <a:t>Complemento/adyacente/aposición </a:t>
            </a:r>
            <a:r>
              <a:rPr lang="es-ES" sz="2000" dirty="0">
                <a:sym typeface="Wingdings" panose="05000000000000000000" pitchFamily="2" charset="2"/>
              </a:rPr>
              <a:t> </a:t>
            </a:r>
            <a:r>
              <a:rPr lang="es-ES" sz="2400" dirty="0">
                <a:sym typeface="Wingdings" panose="05000000000000000000" pitchFamily="2" charset="2"/>
              </a:rPr>
              <a:t>Sintagma adjetival, preposicional o nominal</a:t>
            </a:r>
            <a:endParaRPr lang="es-ES" sz="2400" dirty="0"/>
          </a:p>
          <a:p>
            <a:endParaRPr lang="es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Ej.:  </a:t>
            </a:r>
            <a:r>
              <a:rPr lang="es-ES" u="sng" dirty="0">
                <a:sym typeface="Wingdings" panose="05000000000000000000" pitchFamily="2" charset="2"/>
              </a:rPr>
              <a:t>Las</a:t>
            </a:r>
            <a:r>
              <a:rPr lang="es-ES" dirty="0">
                <a:sym typeface="Wingdings" panose="05000000000000000000" pitchFamily="2" charset="2"/>
              </a:rPr>
              <a:t> </a:t>
            </a:r>
            <a:r>
              <a:rPr lang="es-ES" u="sng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profesoras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s-ES" u="sng" dirty="0">
                <a:sym typeface="Wingdings" panose="05000000000000000000" pitchFamily="2" charset="2"/>
              </a:rPr>
              <a:t>de lengua </a:t>
            </a:r>
            <a:endParaRPr lang="es-ES" u="sng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838200" y="111628"/>
            <a:ext cx="10515600" cy="7937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/>
              <a:t>SINTAGMA NOMINAL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598345" y="4725908"/>
            <a:ext cx="633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accent2">
                    <a:lumMod val="75000"/>
                  </a:schemeClr>
                </a:solidFill>
              </a:rPr>
              <a:t>N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689142" y="4657082"/>
            <a:ext cx="1259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err="1"/>
              <a:t>Compl</a:t>
            </a:r>
            <a:r>
              <a:rPr lang="es-ES" sz="2400" dirty="0"/>
              <a:t>. Nombre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392731" y="4725907"/>
            <a:ext cx="676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/>
              <a:t>Det</a:t>
            </a:r>
            <a:endParaRPr lang="es-ES" sz="24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FCFA58C-BA99-442B-98F3-A8754AD0D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0449">
            <a:off x="7002408" y="4229535"/>
            <a:ext cx="3622311" cy="200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10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111628"/>
            <a:ext cx="10515600" cy="7937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/>
              <a:t>SINTAGMA VERBAL</a:t>
            </a:r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838200" y="1255257"/>
            <a:ext cx="10515600" cy="4351338"/>
          </a:xfrm>
        </p:spPr>
        <p:txBody>
          <a:bodyPr>
            <a:normAutofit/>
          </a:bodyPr>
          <a:lstStyle/>
          <a:p>
            <a:r>
              <a:rPr lang="es-ES" dirty="0"/>
              <a:t>Modificador </a:t>
            </a:r>
            <a:r>
              <a:rPr lang="es-ES" dirty="0">
                <a:sym typeface="Wingdings" panose="05000000000000000000" pitchFamily="2" charset="2"/>
              </a:rPr>
              <a:t> Adverbio </a:t>
            </a:r>
          </a:p>
          <a:p>
            <a:endParaRPr lang="es-ES" u="sng" dirty="0"/>
          </a:p>
          <a:p>
            <a:r>
              <a:rPr lang="es-ES" u="sng" dirty="0">
                <a:solidFill>
                  <a:schemeClr val="accent2">
                    <a:lumMod val="75000"/>
                  </a:schemeClr>
                </a:solidFill>
              </a:rPr>
              <a:t>NÚCLEO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 Forma verbal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s-ES" dirty="0"/>
          </a:p>
          <a:p>
            <a:r>
              <a:rPr lang="es-ES" dirty="0"/>
              <a:t>Complemento </a:t>
            </a:r>
            <a:r>
              <a:rPr lang="es-ES" dirty="0">
                <a:sym typeface="Wingdings" panose="05000000000000000000" pitchFamily="2" charset="2"/>
              </a:rPr>
              <a:t> Sintagma nominal, adjetival, adverbial o preposicional</a:t>
            </a:r>
            <a:endParaRPr lang="es-ES" dirty="0"/>
          </a:p>
          <a:p>
            <a:pPr marL="0" indent="0">
              <a:buNone/>
            </a:pPr>
            <a:endParaRPr lang="es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Ej.:  </a:t>
            </a:r>
            <a:r>
              <a:rPr lang="es-ES" u="sng" dirty="0">
                <a:sym typeface="Wingdings" panose="05000000000000000000" pitchFamily="2" charset="2"/>
              </a:rPr>
              <a:t>Quizás</a:t>
            </a:r>
            <a:r>
              <a:rPr lang="es-ES" dirty="0">
                <a:sym typeface="Wingdings" panose="05000000000000000000" pitchFamily="2" charset="2"/>
              </a:rPr>
              <a:t> </a:t>
            </a:r>
            <a:r>
              <a:rPr lang="es-ES" u="sng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vengan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s-ES" u="sng" dirty="0">
                <a:sym typeface="Wingdings" panose="05000000000000000000" pitchFamily="2" charset="2"/>
              </a:rPr>
              <a:t>a la cena</a:t>
            </a:r>
            <a:endParaRPr lang="es-ES" u="sng" dirty="0"/>
          </a:p>
        </p:txBody>
      </p:sp>
      <p:sp>
        <p:nvSpPr>
          <p:cNvPr id="6" name="CuadroTexto 5"/>
          <p:cNvSpPr txBox="1"/>
          <p:nvPr/>
        </p:nvSpPr>
        <p:spPr>
          <a:xfrm>
            <a:off x="2879002" y="5078993"/>
            <a:ext cx="633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accent2">
                    <a:lumMod val="75000"/>
                  </a:schemeClr>
                </a:solidFill>
              </a:rPr>
              <a:t>N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856781" y="5078992"/>
            <a:ext cx="1113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/>
              <a:t>Compl</a:t>
            </a:r>
            <a:r>
              <a:rPr lang="es-ES" sz="2400" dirty="0"/>
              <a:t>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638681" y="5078992"/>
            <a:ext cx="968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/>
              <a:t>Mod</a:t>
            </a:r>
            <a:r>
              <a:rPr lang="es-ES" sz="2400" dirty="0"/>
              <a:t>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4483E46-EA44-42C7-B173-BB71A973F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77069">
            <a:off x="7808862" y="3666223"/>
            <a:ext cx="3940879" cy="282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49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111628"/>
            <a:ext cx="10515600" cy="7937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/>
              <a:t>SINTAGMA ADJETIVAL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838200" y="125525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Modificador </a:t>
            </a:r>
            <a:r>
              <a:rPr lang="es-ES" dirty="0">
                <a:sym typeface="Wingdings" panose="05000000000000000000" pitchFamily="2" charset="2"/>
              </a:rPr>
              <a:t> Adverbio </a:t>
            </a:r>
          </a:p>
          <a:p>
            <a:endParaRPr lang="es-ES" u="sng" dirty="0"/>
          </a:p>
          <a:p>
            <a:r>
              <a:rPr lang="es-ES" u="sng" dirty="0">
                <a:solidFill>
                  <a:schemeClr val="accent2">
                    <a:lumMod val="75000"/>
                  </a:schemeClr>
                </a:solidFill>
              </a:rPr>
              <a:t>NÚCLEO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 Adjetivo o participio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s-ES" dirty="0"/>
          </a:p>
          <a:p>
            <a:r>
              <a:rPr lang="es-ES" dirty="0"/>
              <a:t>Complemento </a:t>
            </a:r>
            <a:r>
              <a:rPr lang="es-ES" dirty="0">
                <a:sym typeface="Wingdings" panose="05000000000000000000" pitchFamily="2" charset="2"/>
              </a:rPr>
              <a:t> Sintagma preposicional</a:t>
            </a:r>
            <a:endParaRPr lang="es-ES" dirty="0"/>
          </a:p>
          <a:p>
            <a:endParaRPr lang="es-ES" dirty="0">
              <a:sym typeface="Wingdings" panose="05000000000000000000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s-ES" dirty="0">
                <a:sym typeface="Wingdings" panose="05000000000000000000" pitchFamily="2" charset="2"/>
              </a:rPr>
              <a:t>Ej.: </a:t>
            </a:r>
            <a:r>
              <a:rPr lang="es-ES" u="sng" dirty="0">
                <a:sym typeface="Wingdings" panose="05000000000000000000" pitchFamily="2" charset="2"/>
              </a:rPr>
              <a:t>Muy</a:t>
            </a:r>
            <a:r>
              <a:rPr lang="es-ES" dirty="0">
                <a:sym typeface="Wingdings" panose="05000000000000000000" pitchFamily="2" charset="2"/>
              </a:rPr>
              <a:t> </a:t>
            </a:r>
            <a:r>
              <a:rPr lang="es-ES" u="sng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contenta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s-ES" u="sng" dirty="0">
                <a:sym typeface="Wingdings" panose="05000000000000000000" pitchFamily="2" charset="2"/>
              </a:rPr>
              <a:t>con la noticia </a:t>
            </a:r>
            <a:endParaRPr lang="es-ES" u="sng" dirty="0"/>
          </a:p>
        </p:txBody>
      </p:sp>
      <p:sp>
        <p:nvSpPr>
          <p:cNvPr id="6" name="CuadroTexto 5"/>
          <p:cNvSpPr txBox="1"/>
          <p:nvPr/>
        </p:nvSpPr>
        <p:spPr>
          <a:xfrm>
            <a:off x="1367077" y="4734960"/>
            <a:ext cx="968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/>
              <a:t>Mod</a:t>
            </a:r>
            <a:r>
              <a:rPr lang="es-ES" sz="2400" dirty="0"/>
              <a:t>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624745" y="4734959"/>
            <a:ext cx="484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accent2">
                    <a:lumMod val="75000"/>
                  </a:schemeClr>
                </a:solidFill>
              </a:rPr>
              <a:t>N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922428" y="4734959"/>
            <a:ext cx="1156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err="1"/>
              <a:t>Compl</a:t>
            </a:r>
            <a:r>
              <a:rPr lang="es-ES" sz="2400" dirty="0"/>
              <a:t>.</a:t>
            </a:r>
          </a:p>
          <a:p>
            <a:pPr algn="ctr"/>
            <a:r>
              <a:rPr lang="es-ES" sz="2400" dirty="0"/>
              <a:t>Adj.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00B79F3-E1F3-4673-B1CD-3E7A0ED32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7086" y="2500100"/>
            <a:ext cx="3731187" cy="284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81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111628"/>
            <a:ext cx="10515600" cy="7937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/>
              <a:t>SINTAGMA ADVERBIAL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838200" y="1255257"/>
            <a:ext cx="898422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Modificador </a:t>
            </a:r>
            <a:r>
              <a:rPr lang="es-ES" dirty="0">
                <a:sym typeface="Wingdings" panose="05000000000000000000" pitchFamily="2" charset="2"/>
              </a:rPr>
              <a:t> Adverbio o sintagma nominal de cantidad</a:t>
            </a:r>
          </a:p>
          <a:p>
            <a:endParaRPr lang="es-ES" u="sng" dirty="0"/>
          </a:p>
          <a:p>
            <a:r>
              <a:rPr lang="es-ES" u="sng" dirty="0">
                <a:solidFill>
                  <a:schemeClr val="accent2">
                    <a:lumMod val="75000"/>
                  </a:schemeClr>
                </a:solidFill>
              </a:rPr>
              <a:t>NÚCLEO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 Adverbio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s-ES" dirty="0"/>
          </a:p>
          <a:p>
            <a:r>
              <a:rPr lang="es-ES" dirty="0"/>
              <a:t>Complemento </a:t>
            </a:r>
            <a:r>
              <a:rPr lang="es-ES" dirty="0">
                <a:sym typeface="Wingdings" panose="05000000000000000000" pitchFamily="2" charset="2"/>
              </a:rPr>
              <a:t> Sintagma preposicional</a:t>
            </a:r>
            <a:endParaRPr lang="es-ES" dirty="0"/>
          </a:p>
          <a:p>
            <a:pPr marL="0" indent="0">
              <a:buNone/>
            </a:pPr>
            <a:endParaRPr lang="es-ES" dirty="0">
              <a:sym typeface="Wingdings" panose="05000000000000000000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s-ES" dirty="0">
                <a:sym typeface="Wingdings" panose="05000000000000000000" pitchFamily="2" charset="2"/>
              </a:rPr>
              <a:t>Ej.: </a:t>
            </a:r>
            <a:r>
              <a:rPr lang="es-ES" u="sng" dirty="0">
                <a:sym typeface="Wingdings" panose="05000000000000000000" pitchFamily="2" charset="2"/>
              </a:rPr>
              <a:t>Muy</a:t>
            </a:r>
            <a:r>
              <a:rPr lang="es-ES" dirty="0">
                <a:sym typeface="Wingdings" panose="05000000000000000000" pitchFamily="2" charset="2"/>
              </a:rPr>
              <a:t> </a:t>
            </a:r>
            <a:r>
              <a:rPr lang="es-ES" u="sng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cerca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s-ES" u="sng" dirty="0">
                <a:sym typeface="Wingdings" panose="05000000000000000000" pitchFamily="2" charset="2"/>
              </a:rPr>
              <a:t>de ti</a:t>
            </a:r>
            <a:endParaRPr lang="es-ES" u="sng" dirty="0"/>
          </a:p>
        </p:txBody>
      </p:sp>
      <p:sp>
        <p:nvSpPr>
          <p:cNvPr id="6" name="CuadroTexto 5"/>
          <p:cNvSpPr txBox="1"/>
          <p:nvPr/>
        </p:nvSpPr>
        <p:spPr>
          <a:xfrm>
            <a:off x="1367077" y="4734960"/>
            <a:ext cx="968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/>
              <a:t>Mod</a:t>
            </a:r>
            <a:r>
              <a:rPr lang="es-ES" sz="2400" dirty="0"/>
              <a:t>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335035" y="4734959"/>
            <a:ext cx="484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accent2">
                    <a:lumMod val="75000"/>
                  </a:schemeClr>
                </a:solidFill>
              </a:rPr>
              <a:t>N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881297" y="4734959"/>
            <a:ext cx="1156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err="1"/>
              <a:t>Compl</a:t>
            </a:r>
            <a:r>
              <a:rPr lang="es-ES" sz="2400" dirty="0"/>
              <a:t>.</a:t>
            </a:r>
          </a:p>
          <a:p>
            <a:pPr algn="ctr"/>
            <a:r>
              <a:rPr lang="es-ES" sz="2400" dirty="0"/>
              <a:t>Adv.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EB79F4C-5B67-4163-95B2-59263BD9D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839" y="2654710"/>
            <a:ext cx="3610447" cy="335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672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111628"/>
            <a:ext cx="10515600" cy="7937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/>
              <a:t>SINTAGMA PREPOSICIONAL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838200" y="125525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  <a:p>
            <a:r>
              <a:rPr lang="es-ES" dirty="0">
                <a:solidFill>
                  <a:schemeClr val="accent2">
                    <a:lumMod val="75000"/>
                  </a:schemeClr>
                </a:solidFill>
              </a:rPr>
              <a:t>Enlace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 Preposición </a:t>
            </a:r>
          </a:p>
          <a:p>
            <a:endParaRPr lang="es-ES" dirty="0">
              <a:sym typeface="Wingdings" panose="05000000000000000000" pitchFamily="2" charset="2"/>
            </a:endParaRPr>
          </a:p>
          <a:p>
            <a:r>
              <a:rPr lang="es-ES" dirty="0">
                <a:sym typeface="Wingdings" panose="05000000000000000000" pitchFamily="2" charset="2"/>
              </a:rPr>
              <a:t>Término  Sintagma nominal, adverbial o adjetival </a:t>
            </a:r>
          </a:p>
          <a:p>
            <a:endParaRPr lang="es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Ej.: Una tarta </a:t>
            </a:r>
            <a:r>
              <a:rPr lang="es-ES" u="sng" dirty="0">
                <a:sym typeface="Wingdings" panose="05000000000000000000" pitchFamily="2" charset="2"/>
              </a:rPr>
              <a:t>de</a:t>
            </a:r>
            <a:r>
              <a:rPr lang="es-ES" dirty="0">
                <a:sym typeface="Wingdings" panose="05000000000000000000" pitchFamily="2" charset="2"/>
              </a:rPr>
              <a:t> </a:t>
            </a:r>
            <a:r>
              <a:rPr lang="es-ES" u="sng" dirty="0">
                <a:sym typeface="Wingdings" panose="05000000000000000000" pitchFamily="2" charset="2"/>
              </a:rPr>
              <a:t>chocolate </a:t>
            </a:r>
            <a:endParaRPr lang="es-ES" u="sng" dirty="0"/>
          </a:p>
        </p:txBody>
      </p:sp>
      <p:sp>
        <p:nvSpPr>
          <p:cNvPr id="9" name="CuadroTexto 8"/>
          <p:cNvSpPr txBox="1"/>
          <p:nvPr/>
        </p:nvSpPr>
        <p:spPr>
          <a:xfrm>
            <a:off x="2897113" y="4227965"/>
            <a:ext cx="461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E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3588974" y="4227965"/>
            <a:ext cx="968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T/SN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C6D19A2-1521-4BDE-B1A4-E6995463D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2429" y="3156155"/>
            <a:ext cx="4486429" cy="338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976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2">
            <a:extLst>
              <a:ext uri="{FF2B5EF4-FFF2-40B4-BE49-F238E27FC236}">
                <a16:creationId xmlns:a16="http://schemas.microsoft.com/office/drawing/2014/main" id="{44D60173-1E76-4DA7-B5E8-6E0A08AD199A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2208569" y="2708606"/>
            <a:ext cx="5837903" cy="8094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48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ORACIÓN</a:t>
            </a:r>
            <a:endParaRPr lang="es-E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E035CDD-54AB-4074-B2A0-90988645ECA7}"/>
              </a:ext>
            </a:extLst>
          </p:cNvPr>
          <p:cNvSpPr txBox="1"/>
          <p:nvPr/>
        </p:nvSpPr>
        <p:spPr>
          <a:xfrm>
            <a:off x="575187" y="3880836"/>
            <a:ext cx="3945195" cy="218521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SUJETO</a:t>
            </a:r>
          </a:p>
          <a:p>
            <a:pPr algn="ctr"/>
            <a:r>
              <a:rPr lang="es-ES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es-ES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Sujeto expreso / explícito </a:t>
            </a:r>
          </a:p>
          <a:p>
            <a:pPr algn="ctr"/>
            <a:r>
              <a:rPr lang="es-ES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Sujeto tácito / elíptico </a:t>
            </a:r>
          </a:p>
          <a:p>
            <a:pPr algn="ctr"/>
            <a:r>
              <a:rPr lang="es-ES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Impersonal (no hay sujeto)</a:t>
            </a:r>
          </a:p>
          <a:p>
            <a:pPr algn="ctr"/>
            <a:endParaRPr lang="es-ES" dirty="0"/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8709E8C0-9B65-4C48-8E22-2B9E9B1303CC}"/>
              </a:ext>
            </a:extLst>
          </p:cNvPr>
          <p:cNvSpPr/>
          <p:nvPr/>
        </p:nvSpPr>
        <p:spPr>
          <a:xfrm>
            <a:off x="2298293" y="4384509"/>
            <a:ext cx="349044" cy="467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0A75BE9-84AF-4ED7-9272-9DB8A2E80EDF}"/>
              </a:ext>
            </a:extLst>
          </p:cNvPr>
          <p:cNvSpPr txBox="1"/>
          <p:nvPr/>
        </p:nvSpPr>
        <p:spPr>
          <a:xfrm>
            <a:off x="5914102" y="3880836"/>
            <a:ext cx="6209072" cy="246221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PREDICADO</a:t>
            </a:r>
            <a:r>
              <a:rPr lang="es-ES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 nominal / P Verbal)</a:t>
            </a:r>
          </a:p>
          <a:p>
            <a:endParaRPr lang="es-ES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b="1" dirty="0">
                <a:solidFill>
                  <a:schemeClr val="accent2">
                    <a:lumMod val="7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VERBO</a:t>
            </a:r>
            <a:r>
              <a:rPr lang="es-ES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COMPLEMENTOS:</a:t>
            </a:r>
          </a:p>
          <a:p>
            <a:r>
              <a:rPr lang="es-ES" dirty="0">
                <a:latin typeface="Trebuchet MS" panose="020B0603020202020204" pitchFamily="34" charset="0"/>
                <a:cs typeface="Times New Roman" panose="02020603050405020304" pitchFamily="18" charset="0"/>
              </a:rPr>
              <a:t>		        - CD / CI</a:t>
            </a:r>
          </a:p>
          <a:p>
            <a:r>
              <a:rPr lang="es-ES" dirty="0">
                <a:latin typeface="Trebuchet MS" panose="020B0603020202020204" pitchFamily="34" charset="0"/>
                <a:cs typeface="Times New Roman" panose="02020603050405020304" pitchFamily="18" charset="0"/>
              </a:rPr>
              <a:t>		        - ATRIBUTO / C. PREDICATIVO</a:t>
            </a:r>
          </a:p>
          <a:p>
            <a:r>
              <a:rPr lang="es-ES" dirty="0">
                <a:latin typeface="Trebuchet MS" panose="020B0603020202020204" pitchFamily="34" charset="0"/>
                <a:cs typeface="Times New Roman" panose="02020603050405020304" pitchFamily="18" charset="0"/>
              </a:rPr>
              <a:t>		        - C. CIRCUNSTANCIAL/C.RÉGIMEN</a:t>
            </a:r>
          </a:p>
          <a:p>
            <a:endParaRPr lang="es-ES" dirty="0"/>
          </a:p>
        </p:txBody>
      </p:sp>
      <p:sp>
        <p:nvSpPr>
          <p:cNvPr id="8" name="Flecha: hacia abajo 7">
            <a:extLst>
              <a:ext uri="{FF2B5EF4-FFF2-40B4-BE49-F238E27FC236}">
                <a16:creationId xmlns:a16="http://schemas.microsoft.com/office/drawing/2014/main" id="{CB0E416A-0564-4956-B73D-8E4290CE78B4}"/>
              </a:ext>
            </a:extLst>
          </p:cNvPr>
          <p:cNvSpPr/>
          <p:nvPr/>
        </p:nvSpPr>
        <p:spPr>
          <a:xfrm>
            <a:off x="7338551" y="4423838"/>
            <a:ext cx="365025" cy="4277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curvada hacia la derecha 9">
            <a:extLst>
              <a:ext uri="{FF2B5EF4-FFF2-40B4-BE49-F238E27FC236}">
                <a16:creationId xmlns:a16="http://schemas.microsoft.com/office/drawing/2014/main" id="{85D49D17-A218-4761-94F4-1ACF9D141AFD}"/>
              </a:ext>
            </a:extLst>
          </p:cNvPr>
          <p:cNvSpPr/>
          <p:nvPr/>
        </p:nvSpPr>
        <p:spPr>
          <a:xfrm rot="19874605">
            <a:off x="7883503" y="5229619"/>
            <a:ext cx="325938" cy="542314"/>
          </a:xfrm>
          <a:prstGeom prst="curvedRightArrow">
            <a:avLst>
              <a:gd name="adj1" fmla="val 32345"/>
              <a:gd name="adj2" fmla="val 53643"/>
              <a:gd name="adj3" fmla="val 611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Signo más 11">
            <a:extLst>
              <a:ext uri="{FF2B5EF4-FFF2-40B4-BE49-F238E27FC236}">
                <a16:creationId xmlns:a16="http://schemas.microsoft.com/office/drawing/2014/main" id="{B1C9DF40-C108-4A9B-B92D-C5F8C80423CD}"/>
              </a:ext>
            </a:extLst>
          </p:cNvPr>
          <p:cNvSpPr/>
          <p:nvPr/>
        </p:nvSpPr>
        <p:spPr>
          <a:xfrm>
            <a:off x="4922275" y="4759991"/>
            <a:ext cx="712838" cy="703902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09B2713-AB8C-4128-8F75-A19F8C75E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40005">
            <a:off x="7643704" y="481420"/>
            <a:ext cx="3793635" cy="23522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012F644-8811-4703-9677-0A4D9BD84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544" y="362602"/>
            <a:ext cx="2086806" cy="208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825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111628"/>
            <a:ext cx="10515600" cy="7937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/>
              <a:t>SUJETO Y PREDICADO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838200" y="125525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3413155" y="1407657"/>
            <a:ext cx="846499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SUJETO </a:t>
            </a:r>
            <a:r>
              <a:rPr lang="es-ES" dirty="0">
                <a:sym typeface="Wingdings" panose="05000000000000000000" pitchFamily="2" charset="2"/>
              </a:rPr>
              <a:t> Nombra a la persona, animal o cosa de los que se dice algo. Dos tipos de sujeto: </a:t>
            </a:r>
          </a:p>
          <a:p>
            <a:pPr lvl="1"/>
            <a:r>
              <a:rPr lang="es-ES" dirty="0">
                <a:sym typeface="Wingdings" panose="05000000000000000000" pitchFamily="2" charset="2"/>
              </a:rPr>
              <a:t>Sujeto expreso. Ej.: Ellos vienen a la fiesta</a:t>
            </a:r>
          </a:p>
          <a:p>
            <a:pPr lvl="1"/>
            <a:r>
              <a:rPr lang="es-ES" dirty="0">
                <a:sym typeface="Wingdings" panose="05000000000000000000" pitchFamily="2" charset="2"/>
              </a:rPr>
              <a:t>Sujeto tácito. Ej.: Llegaron tarde</a:t>
            </a:r>
            <a:endParaRPr lang="es-ES" dirty="0"/>
          </a:p>
          <a:p>
            <a:endParaRPr lang="es-ES" u="sng" dirty="0"/>
          </a:p>
          <a:p>
            <a:endParaRPr lang="es-ES" u="sng" dirty="0"/>
          </a:p>
          <a:p>
            <a:r>
              <a:rPr lang="es-ES" dirty="0"/>
              <a:t>PREDICADO </a:t>
            </a:r>
            <a:r>
              <a:rPr lang="es-ES" dirty="0">
                <a:sym typeface="Wingdings" panose="05000000000000000000" pitchFamily="2" charset="2"/>
              </a:rPr>
              <a:t> Es lo que se dice del sujeto. Dos tipos: </a:t>
            </a:r>
          </a:p>
          <a:p>
            <a:pPr lvl="1"/>
            <a:r>
              <a:rPr lang="es-ES" dirty="0">
                <a:sym typeface="Wingdings" panose="05000000000000000000" pitchFamily="2" charset="2"/>
              </a:rPr>
              <a:t>Predicado verbal. Ej.: Nos comimos toda la tarta</a:t>
            </a:r>
          </a:p>
          <a:p>
            <a:pPr lvl="1"/>
            <a:r>
              <a:rPr lang="es-ES" dirty="0">
                <a:sym typeface="Wingdings" panose="05000000000000000000" pitchFamily="2" charset="2"/>
              </a:rPr>
              <a:t>Predicado nominal. Ej.: Los alumnos parecían muy contentos</a:t>
            </a:r>
          </a:p>
          <a:p>
            <a:endParaRPr lang="es-ES" dirty="0">
              <a:sym typeface="Wingdings" panose="05000000000000000000" pitchFamily="2" charset="2"/>
            </a:endParaRPr>
          </a:p>
          <a:p>
            <a:endParaRPr lang="es-ES" dirty="0"/>
          </a:p>
        </p:txBody>
      </p:sp>
      <p:sp>
        <p:nvSpPr>
          <p:cNvPr id="2" name="Abrir llave 1"/>
          <p:cNvSpPr/>
          <p:nvPr/>
        </p:nvSpPr>
        <p:spPr>
          <a:xfrm>
            <a:off x="2782773" y="1307690"/>
            <a:ext cx="488887" cy="4648815"/>
          </a:xfrm>
          <a:prstGeom prst="leftBrac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397819" y="2715892"/>
            <a:ext cx="22090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2">
                    <a:lumMod val="75000"/>
                  </a:schemeClr>
                </a:solidFill>
              </a:rPr>
              <a:t>Concuerdan en número y persona.</a:t>
            </a:r>
          </a:p>
        </p:txBody>
      </p:sp>
    </p:spTree>
    <p:extLst>
      <p:ext uri="{BB962C8B-B14F-4D97-AF65-F5344CB8AC3E}">
        <p14:creationId xmlns:p14="http://schemas.microsoft.com/office/powerpoint/2010/main" val="3526769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49710" y="264028"/>
            <a:ext cx="10515600" cy="793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/>
              <a:t>COMPLEMENTO DIRECTO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838200" y="125525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570271" y="1378159"/>
            <a:ext cx="11331678" cy="514554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ym typeface="Wingdings" panose="05000000000000000000" pitchFamily="2" charset="2"/>
              </a:rPr>
              <a:t>CD  Nombra al ser u objeto sobre el que recae la acción del verbo.</a:t>
            </a:r>
          </a:p>
          <a:p>
            <a:r>
              <a:rPr lang="es-ES" dirty="0">
                <a:sym typeface="Wingdings" panose="05000000000000000000" pitchFamily="2" charset="2"/>
              </a:rPr>
              <a:t>CD: SN, </a:t>
            </a:r>
            <a:r>
              <a:rPr lang="es-ES" dirty="0" err="1">
                <a:sym typeface="Wingdings" panose="05000000000000000000" pitchFamily="2" charset="2"/>
              </a:rPr>
              <a:t>pron</a:t>
            </a:r>
            <a:r>
              <a:rPr lang="es-ES" dirty="0">
                <a:sym typeface="Wingdings" panose="05000000000000000000" pitchFamily="2" charset="2"/>
              </a:rPr>
              <a:t>. personal átono o S. </a:t>
            </a:r>
            <a:r>
              <a:rPr lang="es-ES" dirty="0" err="1">
                <a:sym typeface="Wingdings" panose="05000000000000000000" pitchFamily="2" charset="2"/>
              </a:rPr>
              <a:t>Prep</a:t>
            </a:r>
            <a:r>
              <a:rPr lang="es-ES" dirty="0">
                <a:sym typeface="Wingdings" panose="05000000000000000000" pitchFamily="2" charset="2"/>
              </a:rPr>
              <a:t>. con “a”. </a:t>
            </a:r>
          </a:p>
          <a:p>
            <a:pPr marL="0" indent="0">
              <a:buNone/>
            </a:pPr>
            <a:endParaRPr lang="es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	Ayer compré </a:t>
            </a:r>
            <a:r>
              <a:rPr lang="es-ES" u="sng" dirty="0">
                <a:solidFill>
                  <a:srgbClr val="FF0000"/>
                </a:solidFill>
                <a:sym typeface="Wingdings" panose="05000000000000000000" pitchFamily="2" charset="2"/>
              </a:rPr>
              <a:t>fruta</a:t>
            </a:r>
            <a:r>
              <a:rPr lang="es-ES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		 	CD/SN</a:t>
            </a:r>
          </a:p>
          <a:p>
            <a:pPr marL="0" indent="0">
              <a:buNone/>
            </a:pPr>
            <a:endParaRPr lang="es-ES" b="1" dirty="0">
              <a:solidFill>
                <a:schemeClr val="accent1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Identificación: </a:t>
            </a: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- Se puede sustituir por los pronombres átonos,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LO, LA, LOS, LAS</a:t>
            </a:r>
            <a:r>
              <a:rPr lang="es-ES" dirty="0">
                <a:sym typeface="Wingdings" panose="05000000000000000000" pitchFamily="2" charset="2"/>
              </a:rPr>
              <a:t>. </a:t>
            </a:r>
          </a:p>
          <a:p>
            <a:pPr>
              <a:buFontTx/>
              <a:buChar char="-"/>
            </a:pPr>
            <a:r>
              <a:rPr lang="es-ES" dirty="0">
                <a:sym typeface="Wingdings" panose="05000000000000000000" pitchFamily="2" charset="2"/>
              </a:rPr>
              <a:t>Al sustituir el verbo por la perífrasis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SER + Participio </a:t>
            </a:r>
            <a:r>
              <a:rPr lang="es-ES" dirty="0">
                <a:sym typeface="Wingdings" panose="05000000000000000000" pitchFamily="2" charset="2"/>
              </a:rPr>
              <a:t>el CD pasa a ser Sujeto. </a:t>
            </a: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     (</a:t>
            </a:r>
            <a:r>
              <a:rPr lang="es-ES" dirty="0" err="1">
                <a:sym typeface="Wingdings" panose="05000000000000000000" pitchFamily="2" charset="2"/>
              </a:rPr>
              <a:t>or</a:t>
            </a:r>
            <a:r>
              <a:rPr lang="es-ES" dirty="0">
                <a:sym typeface="Wingdings" panose="05000000000000000000" pitchFamily="2" charset="2"/>
              </a:rPr>
              <a:t>. pasiva)</a:t>
            </a:r>
          </a:p>
          <a:p>
            <a:pPr marL="0" indent="0">
              <a:buNone/>
            </a:pPr>
            <a:r>
              <a:rPr lang="es-ES" sz="2800" dirty="0"/>
              <a:t>- Al cambiar el número del verbo, el CD no varía. </a:t>
            </a:r>
          </a:p>
        </p:txBody>
      </p:sp>
    </p:spTree>
    <p:extLst>
      <p:ext uri="{BB962C8B-B14F-4D97-AF65-F5344CB8AC3E}">
        <p14:creationId xmlns:p14="http://schemas.microsoft.com/office/powerpoint/2010/main" val="2911992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239447"/>
            <a:ext cx="10515600" cy="793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/>
              <a:t>COMPLEMENTO INDIRECTO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838200" y="125525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705464" y="1417489"/>
            <a:ext cx="11289889" cy="510129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ym typeface="Wingdings" panose="05000000000000000000" pitchFamily="2" charset="2"/>
              </a:rPr>
              <a:t>CI  Designa al destinatario de la acción nombrada por el verbo y el CD.</a:t>
            </a:r>
          </a:p>
          <a:p>
            <a:r>
              <a:rPr lang="es-ES" dirty="0">
                <a:sym typeface="Wingdings" panose="05000000000000000000" pitchFamily="2" charset="2"/>
              </a:rPr>
              <a:t>Aunque a veces aparecen en oraciones que no tienen CD con verbos intransitivos. </a:t>
            </a:r>
          </a:p>
          <a:p>
            <a:r>
              <a:rPr lang="es-ES" dirty="0">
                <a:sym typeface="Wingdings" panose="05000000000000000000" pitchFamily="2" charset="2"/>
              </a:rPr>
              <a:t>CI: S. </a:t>
            </a:r>
            <a:r>
              <a:rPr lang="es-ES" dirty="0" err="1">
                <a:sym typeface="Wingdings" panose="05000000000000000000" pitchFamily="2" charset="2"/>
              </a:rPr>
              <a:t>Prep</a:t>
            </a:r>
            <a:r>
              <a:rPr lang="es-ES" dirty="0">
                <a:sym typeface="Wingdings" panose="05000000000000000000" pitchFamily="2" charset="2"/>
              </a:rPr>
              <a:t>.  o </a:t>
            </a:r>
            <a:r>
              <a:rPr lang="es-ES" dirty="0" err="1">
                <a:sym typeface="Wingdings" panose="05000000000000000000" pitchFamily="2" charset="2"/>
              </a:rPr>
              <a:t>pron</a:t>
            </a:r>
            <a:r>
              <a:rPr lang="es-ES" dirty="0">
                <a:sym typeface="Wingdings" panose="05000000000000000000" pitchFamily="2" charset="2"/>
              </a:rPr>
              <a:t>. personal átono </a:t>
            </a:r>
          </a:p>
          <a:p>
            <a:pPr marL="0" indent="0">
              <a:buNone/>
            </a:pPr>
            <a:endParaRPr lang="es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	Mi tío Alfredo compró </a:t>
            </a:r>
            <a:r>
              <a:rPr lang="es-ES" dirty="0" err="1">
                <a:sym typeface="Wingdings" panose="05000000000000000000" pitchFamily="2" charset="2"/>
              </a:rPr>
              <a:t>peporoni</a:t>
            </a:r>
            <a:r>
              <a:rPr lang="es-ES" dirty="0">
                <a:sym typeface="Wingdings" panose="05000000000000000000" pitchFamily="2" charset="2"/>
              </a:rPr>
              <a:t> picante </a:t>
            </a:r>
            <a:r>
              <a:rPr lang="es-ES" u="sng" dirty="0">
                <a:solidFill>
                  <a:srgbClr val="FF0000"/>
                </a:solidFill>
                <a:sym typeface="Wingdings" panose="05000000000000000000" pitchFamily="2" charset="2"/>
              </a:rPr>
              <a:t>a mi tía</a:t>
            </a:r>
            <a:r>
              <a:rPr lang="es-ES" dirty="0">
                <a:sym typeface="Wingdings" panose="05000000000000000000" pitchFamily="2" charset="2"/>
              </a:rPr>
              <a:t>. </a:t>
            </a: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							   CI / S. </a:t>
            </a:r>
            <a:r>
              <a:rPr lang="es-ES" dirty="0" err="1">
                <a:sym typeface="Wingdings" panose="05000000000000000000" pitchFamily="2" charset="2"/>
              </a:rPr>
              <a:t>Prep</a:t>
            </a:r>
            <a:r>
              <a:rPr lang="es-ES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endParaRPr lang="es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Identificación: </a:t>
            </a: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- Si el CI es un Sintagma </a:t>
            </a:r>
            <a:r>
              <a:rPr lang="es-ES" dirty="0" err="1">
                <a:sym typeface="Wingdings" panose="05000000000000000000" pitchFamily="2" charset="2"/>
              </a:rPr>
              <a:t>Prep</a:t>
            </a:r>
            <a:r>
              <a:rPr lang="es-ES" dirty="0">
                <a:sym typeface="Wingdings" panose="05000000000000000000" pitchFamily="2" charset="2"/>
              </a:rPr>
              <a:t>. con la preposición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a</a:t>
            </a:r>
            <a:r>
              <a:rPr lang="es-ES" dirty="0">
                <a:sym typeface="Wingdings" panose="05000000000000000000" pitchFamily="2" charset="2"/>
              </a:rPr>
              <a:t>, se puede 	sustituir por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LE</a:t>
            </a:r>
            <a:r>
              <a:rPr lang="es-ES" dirty="0">
                <a:sym typeface="Wingdings" panose="05000000000000000000" pitchFamily="2" charset="2"/>
              </a:rPr>
              <a:t> o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LES</a:t>
            </a:r>
            <a:r>
              <a:rPr lang="es-ES" dirty="0">
                <a:sym typeface="Wingdings" panose="05000000000000000000" pitchFamily="2" charset="2"/>
              </a:rPr>
              <a:t>. </a:t>
            </a:r>
          </a:p>
          <a:p>
            <a:pPr marL="0" indent="0">
              <a:buNone/>
            </a:pPr>
            <a:r>
              <a:rPr lang="es-ES" sz="2800" dirty="0">
                <a:sym typeface="Wingdings" panose="05000000000000000000" pitchFamily="2" charset="2"/>
              </a:rPr>
              <a:t>- </a:t>
            </a:r>
            <a:r>
              <a:rPr lang="es-ES" dirty="0">
                <a:sym typeface="Wingdings" panose="05000000000000000000" pitchFamily="2" charset="2"/>
              </a:rPr>
              <a:t>Al sustituir el verbo por la perífrasis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SER + Participio </a:t>
            </a:r>
            <a:r>
              <a:rPr lang="es-ES" dirty="0">
                <a:sym typeface="Wingdings" panose="05000000000000000000" pitchFamily="2" charset="2"/>
              </a:rPr>
              <a:t>el CI no varía. (</a:t>
            </a:r>
            <a:r>
              <a:rPr lang="es-ES" dirty="0" err="1">
                <a:sym typeface="Wingdings" panose="05000000000000000000" pitchFamily="2" charset="2"/>
              </a:rPr>
              <a:t>or</a:t>
            </a:r>
            <a:r>
              <a:rPr lang="es-ES" dirty="0">
                <a:sym typeface="Wingdings" panose="05000000000000000000" pitchFamily="2" charset="2"/>
              </a:rPr>
              <a:t>. pasiva)</a:t>
            </a:r>
          </a:p>
          <a:p>
            <a:pPr marL="0" indent="0">
              <a:buNone/>
            </a:pPr>
            <a:endParaRPr lang="es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226709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234532"/>
            <a:ext cx="10515600" cy="79371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/>
              <a:t>ATRIBUTO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838200" y="125525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838201" y="1407656"/>
            <a:ext cx="10515599" cy="49046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ym typeface="Wingdings" panose="05000000000000000000" pitchFamily="2" charset="2"/>
              </a:rPr>
              <a:t>Atributo  Acompaña a los verbos copulativos y expresa cualidades o estados del sujeto. </a:t>
            </a:r>
          </a:p>
          <a:p>
            <a:r>
              <a:rPr lang="es-ES" dirty="0">
                <a:sym typeface="Wingdings" panose="05000000000000000000" pitchFamily="2" charset="2"/>
              </a:rPr>
              <a:t>Atributo: S. </a:t>
            </a:r>
            <a:r>
              <a:rPr lang="es-ES" dirty="0" err="1">
                <a:sym typeface="Wingdings" panose="05000000000000000000" pitchFamily="2" charset="2"/>
              </a:rPr>
              <a:t>Adj</a:t>
            </a:r>
            <a:r>
              <a:rPr lang="es-ES" dirty="0">
                <a:sym typeface="Wingdings" panose="05000000000000000000" pitchFamily="2" charset="2"/>
              </a:rPr>
              <a:t>, SN, S. </a:t>
            </a:r>
            <a:r>
              <a:rPr lang="es-ES" dirty="0" err="1">
                <a:sym typeface="Wingdings" panose="05000000000000000000" pitchFamily="2" charset="2"/>
              </a:rPr>
              <a:t>Prep</a:t>
            </a:r>
            <a:r>
              <a:rPr lang="es-ES" dirty="0">
                <a:sym typeface="Wingdings" panose="05000000000000000000" pitchFamily="2" charset="2"/>
              </a:rPr>
              <a:t>, S. Adv.</a:t>
            </a:r>
          </a:p>
          <a:p>
            <a:pPr marL="0" indent="0">
              <a:buNone/>
            </a:pPr>
            <a:r>
              <a:rPr lang="es-ES" sz="2800" dirty="0">
                <a:sym typeface="Wingdings" panose="05000000000000000000" pitchFamily="2" charset="2"/>
              </a:rPr>
              <a:t>		</a:t>
            </a:r>
          </a:p>
          <a:p>
            <a:pPr marL="0" indent="0">
              <a:buNone/>
            </a:pPr>
            <a:r>
              <a:rPr lang="es-ES" sz="2800" dirty="0">
                <a:sym typeface="Wingdings" panose="05000000000000000000" pitchFamily="2" charset="2"/>
              </a:rPr>
              <a:t>		Estoy </a:t>
            </a:r>
            <a:r>
              <a:rPr lang="es-ES" sz="2800" u="sng" dirty="0">
                <a:solidFill>
                  <a:srgbClr val="FF0000"/>
                </a:solidFill>
                <a:sym typeface="Wingdings" panose="05000000000000000000" pitchFamily="2" charset="2"/>
              </a:rPr>
              <a:t>cansado</a:t>
            </a:r>
            <a:r>
              <a:rPr lang="es-ES" sz="2800" dirty="0">
                <a:sym typeface="Wingdings" panose="05000000000000000000" pitchFamily="2" charset="2"/>
              </a:rPr>
              <a:t> en un pueblo. </a:t>
            </a:r>
          </a:p>
          <a:p>
            <a:pPr marL="0" indent="0">
              <a:buNone/>
            </a:pPr>
            <a:r>
              <a:rPr lang="es-ES" sz="2800" dirty="0">
                <a:sym typeface="Wingdings" panose="05000000000000000000" pitchFamily="2" charset="2"/>
              </a:rPr>
              <a:t>		      </a:t>
            </a:r>
            <a:r>
              <a:rPr lang="es-ES" sz="2800" dirty="0" err="1">
                <a:sym typeface="Wingdings" panose="05000000000000000000" pitchFamily="2" charset="2"/>
              </a:rPr>
              <a:t>Atrib</a:t>
            </a:r>
            <a:r>
              <a:rPr lang="es-ES" sz="2800" dirty="0">
                <a:sym typeface="Wingdings" panose="05000000000000000000" pitchFamily="2" charset="2"/>
              </a:rPr>
              <a:t>./</a:t>
            </a:r>
            <a:r>
              <a:rPr lang="es-ES" sz="2800" dirty="0" err="1">
                <a:sym typeface="Wingdings" panose="05000000000000000000" pitchFamily="2" charset="2"/>
              </a:rPr>
              <a:t>S.Adj</a:t>
            </a:r>
            <a:r>
              <a:rPr lang="es-ES" sz="2800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endParaRPr lang="es-ES" sz="2800" dirty="0"/>
          </a:p>
          <a:p>
            <a:pPr marL="0" indent="0">
              <a:buNone/>
            </a:pPr>
            <a:r>
              <a:rPr lang="es-ES" sz="2800" b="1" dirty="0">
                <a:solidFill>
                  <a:schemeClr val="accent1">
                    <a:lumMod val="75000"/>
                  </a:schemeClr>
                </a:solidFill>
              </a:rPr>
              <a:t>Identificación: </a:t>
            </a:r>
          </a:p>
          <a:p>
            <a:pPr marL="0" indent="0">
              <a:buNone/>
            </a:pPr>
            <a:r>
              <a:rPr lang="es-ES" dirty="0"/>
              <a:t>	- Siempre acompaña a los verbos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</a:rPr>
              <a:t>SER</a:t>
            </a:r>
            <a:r>
              <a:rPr lang="es-ES" dirty="0"/>
              <a:t>,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</a:rPr>
              <a:t>ESTAR</a:t>
            </a:r>
            <a:r>
              <a:rPr lang="es-ES" dirty="0"/>
              <a:t> y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</a:rPr>
              <a:t>PARECER</a:t>
            </a:r>
            <a:r>
              <a:rPr lang="es-ES" dirty="0"/>
              <a:t>. </a:t>
            </a:r>
          </a:p>
          <a:p>
            <a:pPr marL="0" indent="0">
              <a:buNone/>
            </a:pPr>
            <a:r>
              <a:rPr lang="es-ES" sz="2800" dirty="0"/>
              <a:t>	</a:t>
            </a:r>
            <a:r>
              <a:rPr lang="es-ES" dirty="0"/>
              <a:t>- Concuerda en género y número con el Sujeto. </a:t>
            </a:r>
          </a:p>
          <a:p>
            <a:pPr marL="0" indent="0">
              <a:buNone/>
            </a:pPr>
            <a:r>
              <a:rPr lang="es-ES" sz="2800" dirty="0"/>
              <a:t>	- Se puede sustituir por </a:t>
            </a:r>
            <a:r>
              <a:rPr lang="es-ES" sz="2800" dirty="0">
                <a:solidFill>
                  <a:schemeClr val="accent2">
                    <a:lumMod val="75000"/>
                  </a:schemeClr>
                </a:solidFill>
              </a:rPr>
              <a:t>LO</a:t>
            </a:r>
            <a:r>
              <a:rPr lang="es-ES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39440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98871" y="285135"/>
            <a:ext cx="10515600" cy="79371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/>
              <a:t>PREDICATIVO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838200" y="125525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435078" y="1471565"/>
            <a:ext cx="11437374" cy="499314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800" dirty="0"/>
              <a:t>Predicativo </a:t>
            </a:r>
            <a:r>
              <a:rPr lang="es-ES" sz="2800" dirty="0">
                <a:sym typeface="Wingdings" panose="05000000000000000000" pitchFamily="2" charset="2"/>
              </a:rPr>
              <a:t> Aparece con verbos no copulativos y expresa estados o cualidades de un sustantivo. </a:t>
            </a:r>
          </a:p>
          <a:p>
            <a:r>
              <a:rPr lang="es-ES" dirty="0">
                <a:sym typeface="Wingdings" panose="05000000000000000000" pitchFamily="2" charset="2"/>
              </a:rPr>
              <a:t>Predicativo: S. </a:t>
            </a:r>
            <a:r>
              <a:rPr lang="es-ES" dirty="0" err="1">
                <a:sym typeface="Wingdings" panose="05000000000000000000" pitchFamily="2" charset="2"/>
              </a:rPr>
              <a:t>Adj</a:t>
            </a:r>
            <a:r>
              <a:rPr lang="es-ES" dirty="0">
                <a:sym typeface="Wingdings" panose="05000000000000000000" pitchFamily="2" charset="2"/>
              </a:rPr>
              <a:t>, SN, S. </a:t>
            </a:r>
            <a:r>
              <a:rPr lang="es-ES" dirty="0" err="1">
                <a:sym typeface="Wingdings" panose="05000000000000000000" pitchFamily="2" charset="2"/>
              </a:rPr>
              <a:t>Prep</a:t>
            </a:r>
            <a:r>
              <a:rPr lang="es-ES" dirty="0">
                <a:sym typeface="Wingdings" panose="05000000000000000000" pitchFamily="2" charset="2"/>
              </a:rPr>
              <a:t>, S. Adv.</a:t>
            </a:r>
          </a:p>
          <a:p>
            <a:endParaRPr lang="es-ES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s-ES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			Llegó </a:t>
            </a:r>
            <a:r>
              <a:rPr lang="es-ES" u="sng" dirty="0">
                <a:solidFill>
                  <a:srgbClr val="FF0000"/>
                </a:solidFill>
                <a:sym typeface="Wingdings" panose="05000000000000000000" pitchFamily="2" charset="2"/>
              </a:rPr>
              <a:t>cansado</a:t>
            </a:r>
            <a:r>
              <a:rPr lang="es-ES" dirty="0">
                <a:sym typeface="Wingdings" panose="05000000000000000000" pitchFamily="2" charset="2"/>
              </a:rPr>
              <a:t> al pueblo.</a:t>
            </a: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			    </a:t>
            </a:r>
            <a:r>
              <a:rPr lang="es-ES" dirty="0" err="1">
                <a:sym typeface="Wingdings" panose="05000000000000000000" pitchFamily="2" charset="2"/>
              </a:rPr>
              <a:t>C.Pred</a:t>
            </a:r>
            <a:r>
              <a:rPr lang="es-ES" dirty="0">
                <a:sym typeface="Wingdings" panose="05000000000000000000" pitchFamily="2" charset="2"/>
              </a:rPr>
              <a:t>./</a:t>
            </a:r>
            <a:r>
              <a:rPr lang="es-ES" dirty="0" err="1">
                <a:sym typeface="Wingdings" panose="05000000000000000000" pitchFamily="2" charset="2"/>
              </a:rPr>
              <a:t>S.Adj</a:t>
            </a:r>
            <a:r>
              <a:rPr lang="es-ES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endParaRPr lang="es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sz="2800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Identificación: </a:t>
            </a:r>
          </a:p>
          <a:p>
            <a:pPr>
              <a:buFontTx/>
              <a:buChar char="-"/>
            </a:pPr>
            <a:r>
              <a:rPr lang="es-ES" dirty="0">
                <a:sym typeface="Wingdings" panose="05000000000000000000" pitchFamily="2" charset="2"/>
              </a:rPr>
              <a:t>Señala una cualidad del </a:t>
            </a:r>
            <a:r>
              <a:rPr lang="es-ES" b="1" dirty="0">
                <a:sym typeface="Wingdings" panose="05000000000000000000" pitchFamily="2" charset="2"/>
              </a:rPr>
              <a:t>sujeto</a:t>
            </a:r>
            <a:r>
              <a:rPr lang="es-ES" dirty="0">
                <a:sym typeface="Wingdings" panose="05000000000000000000" pitchFamily="2" charset="2"/>
              </a:rPr>
              <a:t> o del </a:t>
            </a:r>
            <a:r>
              <a:rPr lang="es-ES" b="1" dirty="0">
                <a:sym typeface="Wingdings" panose="05000000000000000000" pitchFamily="2" charset="2"/>
              </a:rPr>
              <a:t>CD.</a:t>
            </a:r>
          </a:p>
          <a:p>
            <a:pPr>
              <a:buFontTx/>
              <a:buChar char="-"/>
            </a:pPr>
            <a:r>
              <a:rPr lang="es-ES" dirty="0">
                <a:sym typeface="Wingdings" panose="05000000000000000000" pitchFamily="2" charset="2"/>
              </a:rPr>
              <a:t>Concuerda en género y número con el núcleo del SN al que se refiere. </a:t>
            </a: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- Aparece con verbos no copulativos y puede sustituirse por el adverbio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ASÍ</a:t>
            </a:r>
            <a:r>
              <a:rPr lang="es-ES" dirty="0">
                <a:sym typeface="Wingdings" panose="05000000000000000000" pitchFamily="2" charset="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44256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111628"/>
            <a:ext cx="10515600" cy="7937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/>
              <a:t>COMPLEMENTO CIRCUNSTANCIAL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838200" y="125525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739879" y="1156933"/>
            <a:ext cx="10852353" cy="55486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000" dirty="0"/>
              <a:t>CC </a:t>
            </a:r>
            <a:r>
              <a:rPr lang="es-ES" sz="3000" dirty="0">
                <a:sym typeface="Wingdings" panose="05000000000000000000" pitchFamily="2" charset="2"/>
              </a:rPr>
              <a:t> Expresa las circunstancias de la acción verbal. </a:t>
            </a:r>
          </a:p>
          <a:p>
            <a:r>
              <a:rPr lang="es-ES" sz="3000" dirty="0">
                <a:sym typeface="Wingdings" panose="05000000000000000000" pitchFamily="2" charset="2"/>
              </a:rPr>
              <a:t>CC: </a:t>
            </a:r>
            <a:r>
              <a:rPr lang="es-ES" sz="3100" dirty="0">
                <a:sym typeface="Wingdings" panose="05000000000000000000" pitchFamily="2" charset="2"/>
              </a:rPr>
              <a:t>SN, S. </a:t>
            </a:r>
            <a:r>
              <a:rPr lang="es-ES" sz="3100" dirty="0" err="1">
                <a:sym typeface="Wingdings" panose="05000000000000000000" pitchFamily="2" charset="2"/>
              </a:rPr>
              <a:t>Prep</a:t>
            </a:r>
            <a:r>
              <a:rPr lang="es-ES" sz="3100" dirty="0">
                <a:sym typeface="Wingdings" panose="05000000000000000000" pitchFamily="2" charset="2"/>
              </a:rPr>
              <a:t>, S. Adv</a:t>
            </a:r>
            <a:r>
              <a:rPr lang="es-ES" sz="2000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endParaRPr lang="es-ES" sz="3000" dirty="0">
              <a:sym typeface="Wingdings" panose="05000000000000000000" pitchFamily="2" charset="2"/>
            </a:endParaRPr>
          </a:p>
          <a:p>
            <a:pPr lvl="1"/>
            <a:r>
              <a:rPr lang="es-ES" sz="1800" dirty="0">
                <a:sym typeface="Wingdings" panose="05000000000000000000" pitchFamily="2" charset="2"/>
              </a:rPr>
              <a:t>De lugar: Estoy </a:t>
            </a:r>
            <a:r>
              <a:rPr lang="es-ES" sz="1800" u="sng" dirty="0">
                <a:solidFill>
                  <a:srgbClr val="FF0000"/>
                </a:solidFill>
                <a:sym typeface="Wingdings" panose="05000000000000000000" pitchFamily="2" charset="2"/>
              </a:rPr>
              <a:t>allí</a:t>
            </a:r>
            <a:r>
              <a:rPr lang="es-ES" sz="1800" dirty="0">
                <a:sym typeface="Wingdings" panose="05000000000000000000" pitchFamily="2" charset="2"/>
              </a:rPr>
              <a:t>.</a:t>
            </a:r>
          </a:p>
          <a:p>
            <a:pPr lvl="1"/>
            <a:r>
              <a:rPr lang="es-ES" sz="1800" dirty="0">
                <a:sym typeface="Wingdings" panose="05000000000000000000" pitchFamily="2" charset="2"/>
              </a:rPr>
              <a:t>Tiempo: </a:t>
            </a:r>
            <a:r>
              <a:rPr lang="es-ES" sz="1800" u="sng" dirty="0">
                <a:solidFill>
                  <a:srgbClr val="FF0000"/>
                </a:solidFill>
                <a:sym typeface="Wingdings" panose="05000000000000000000" pitchFamily="2" charset="2"/>
              </a:rPr>
              <a:t>Ayer</a:t>
            </a:r>
            <a:r>
              <a:rPr lang="es-ES" sz="1800" dirty="0">
                <a:sym typeface="Wingdings" panose="05000000000000000000" pitchFamily="2" charset="2"/>
              </a:rPr>
              <a:t> comí con ellos.</a:t>
            </a:r>
          </a:p>
          <a:p>
            <a:pPr lvl="1"/>
            <a:r>
              <a:rPr lang="es-ES" sz="1800" dirty="0">
                <a:sym typeface="Wingdings" panose="05000000000000000000" pitchFamily="2" charset="2"/>
              </a:rPr>
              <a:t>Modo: Me encuentro </a:t>
            </a:r>
            <a:r>
              <a:rPr lang="es-ES" sz="1800" u="sng" dirty="0">
                <a:solidFill>
                  <a:srgbClr val="FF0000"/>
                </a:solidFill>
                <a:sym typeface="Wingdings" panose="05000000000000000000" pitchFamily="2" charset="2"/>
              </a:rPr>
              <a:t>bien</a:t>
            </a:r>
            <a:r>
              <a:rPr lang="es-ES" sz="1800" dirty="0">
                <a:sym typeface="Wingdings" panose="05000000000000000000" pitchFamily="2" charset="2"/>
              </a:rPr>
              <a:t>. </a:t>
            </a:r>
          </a:p>
          <a:p>
            <a:pPr lvl="1"/>
            <a:r>
              <a:rPr lang="es-ES" sz="1800" dirty="0">
                <a:sym typeface="Wingdings" panose="05000000000000000000" pitchFamily="2" charset="2"/>
              </a:rPr>
              <a:t>Cantidad: Quiero </a:t>
            </a:r>
            <a:r>
              <a:rPr lang="es-ES" sz="1800" u="sng" dirty="0">
                <a:solidFill>
                  <a:srgbClr val="FF0000"/>
                </a:solidFill>
                <a:sym typeface="Wingdings" panose="05000000000000000000" pitchFamily="2" charset="2"/>
              </a:rPr>
              <a:t>más</a:t>
            </a:r>
            <a:r>
              <a:rPr lang="es-ES" sz="1800" dirty="0">
                <a:sym typeface="Wingdings" panose="05000000000000000000" pitchFamily="2" charset="2"/>
              </a:rPr>
              <a:t>. </a:t>
            </a:r>
          </a:p>
          <a:p>
            <a:pPr lvl="1"/>
            <a:r>
              <a:rPr lang="es-ES" sz="1800" dirty="0">
                <a:sym typeface="Wingdings" panose="05000000000000000000" pitchFamily="2" charset="2"/>
              </a:rPr>
              <a:t>Causa: Me duele la cabeza </a:t>
            </a:r>
            <a:r>
              <a:rPr lang="es-ES" sz="1800" u="sng" dirty="0">
                <a:solidFill>
                  <a:srgbClr val="FF0000"/>
                </a:solidFill>
                <a:sym typeface="Wingdings" panose="05000000000000000000" pitchFamily="2" charset="2"/>
              </a:rPr>
              <a:t>por tu culpa</a:t>
            </a:r>
            <a:r>
              <a:rPr lang="es-ES" sz="1800" dirty="0">
                <a:sym typeface="Wingdings" panose="05000000000000000000" pitchFamily="2" charset="2"/>
              </a:rPr>
              <a:t>. </a:t>
            </a:r>
          </a:p>
          <a:p>
            <a:pPr lvl="1"/>
            <a:r>
              <a:rPr lang="es-ES" sz="1800" dirty="0">
                <a:sym typeface="Wingdings" panose="05000000000000000000" pitchFamily="2" charset="2"/>
              </a:rPr>
              <a:t>Compañía: Cené </a:t>
            </a:r>
            <a:r>
              <a:rPr lang="es-ES" sz="1800" u="sng" dirty="0">
                <a:solidFill>
                  <a:srgbClr val="FF0000"/>
                </a:solidFill>
                <a:sym typeface="Wingdings" panose="05000000000000000000" pitchFamily="2" charset="2"/>
              </a:rPr>
              <a:t>con él</a:t>
            </a:r>
            <a:r>
              <a:rPr lang="es-ES" sz="1800" dirty="0">
                <a:sym typeface="Wingdings" panose="05000000000000000000" pitchFamily="2" charset="2"/>
              </a:rPr>
              <a:t>.</a:t>
            </a:r>
          </a:p>
          <a:p>
            <a:pPr lvl="1"/>
            <a:r>
              <a:rPr lang="es-ES" sz="1800" dirty="0">
                <a:sym typeface="Wingdings" panose="05000000000000000000" pitchFamily="2" charset="2"/>
              </a:rPr>
              <a:t>Instrumento: Haré la paella </a:t>
            </a:r>
            <a:r>
              <a:rPr lang="es-ES" sz="1800" u="sng" dirty="0">
                <a:solidFill>
                  <a:srgbClr val="FF0000"/>
                </a:solidFill>
                <a:sym typeface="Wingdings" panose="05000000000000000000" pitchFamily="2" charset="2"/>
              </a:rPr>
              <a:t>con tu paleta</a:t>
            </a:r>
            <a:r>
              <a:rPr lang="es-ES" sz="1800" dirty="0">
                <a:sym typeface="Wingdings" panose="05000000000000000000" pitchFamily="2" charset="2"/>
              </a:rPr>
              <a:t>.</a:t>
            </a:r>
          </a:p>
          <a:p>
            <a:pPr lvl="1"/>
            <a:r>
              <a:rPr lang="es-ES" sz="1800" dirty="0">
                <a:sym typeface="Wingdings" panose="05000000000000000000" pitchFamily="2" charset="2"/>
              </a:rPr>
              <a:t>Negación / Afirmación: </a:t>
            </a:r>
            <a:r>
              <a:rPr lang="es-ES" sz="1800" u="sng" dirty="0">
                <a:solidFill>
                  <a:srgbClr val="FF0000"/>
                </a:solidFill>
                <a:sym typeface="Wingdings" panose="05000000000000000000" pitchFamily="2" charset="2"/>
              </a:rPr>
              <a:t>No</a:t>
            </a:r>
            <a:r>
              <a:rPr lang="es-ES" sz="1800" dirty="0">
                <a:sym typeface="Wingdings" panose="05000000000000000000" pitchFamily="2" charset="2"/>
              </a:rPr>
              <a:t> quiero ir. / </a:t>
            </a:r>
            <a:r>
              <a:rPr lang="es-ES" sz="1800" u="sng" dirty="0">
                <a:solidFill>
                  <a:srgbClr val="FF0000"/>
                </a:solidFill>
                <a:sym typeface="Wingdings" panose="05000000000000000000" pitchFamily="2" charset="2"/>
              </a:rPr>
              <a:t>Sí</a:t>
            </a:r>
            <a:r>
              <a:rPr lang="es-ES" sz="1800" dirty="0">
                <a:sym typeface="Wingdings" panose="05000000000000000000" pitchFamily="2" charset="2"/>
              </a:rPr>
              <a:t> quiero tus consejos. </a:t>
            </a:r>
          </a:p>
          <a:p>
            <a:endParaRPr lang="es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sz="3000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Identificación: </a:t>
            </a:r>
          </a:p>
          <a:p>
            <a:pPr marL="0" indent="0">
              <a:buNone/>
            </a:pPr>
            <a:r>
              <a:rPr lang="es-ES" sz="3000" dirty="0">
                <a:sym typeface="Wingdings" panose="05000000000000000000" pitchFamily="2" charset="2"/>
              </a:rPr>
              <a:t>	- Nombra una circunstancia de la acción verbal.</a:t>
            </a:r>
          </a:p>
          <a:p>
            <a:pPr marL="0" indent="0">
              <a:buNone/>
            </a:pPr>
            <a:r>
              <a:rPr lang="es-ES" sz="3000" dirty="0">
                <a:sym typeface="Wingdings" panose="05000000000000000000" pitchFamily="2" charset="2"/>
              </a:rPr>
              <a:t>	- Puede suprimirse porque no es un complemento necesario.</a:t>
            </a:r>
          </a:p>
          <a:p>
            <a:pPr marL="0" indent="0">
              <a:buNone/>
            </a:pPr>
            <a:r>
              <a:rPr lang="es-ES" sz="3000" dirty="0">
                <a:sym typeface="Wingdings" panose="05000000000000000000" pitchFamily="2" charset="2"/>
              </a:rPr>
              <a:t>	- En muchas ocasiones, el CC puede sustituirse por un adverbio.</a:t>
            </a:r>
          </a:p>
        </p:txBody>
      </p:sp>
    </p:spTree>
    <p:extLst>
      <p:ext uri="{BB962C8B-B14F-4D97-AF65-F5344CB8AC3E}">
        <p14:creationId xmlns:p14="http://schemas.microsoft.com/office/powerpoint/2010/main" val="2368301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111628"/>
            <a:ext cx="10515600" cy="7937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/>
              <a:t>COMPLEMENTO DE RÉGIMEN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838200" y="125525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265471" y="1407656"/>
            <a:ext cx="11715135" cy="5128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800" dirty="0"/>
              <a:t>CR </a:t>
            </a:r>
            <a:r>
              <a:rPr lang="es-ES" sz="2800" dirty="0">
                <a:sym typeface="Wingdings" panose="05000000000000000000" pitchFamily="2" charset="2"/>
              </a:rPr>
              <a:t> Depende de una preposición impuesta por el significado del verbo. </a:t>
            </a:r>
          </a:p>
          <a:p>
            <a:r>
              <a:rPr lang="es-ES" sz="2800" dirty="0">
                <a:sym typeface="Wingdings" panose="05000000000000000000" pitchFamily="2" charset="2"/>
              </a:rPr>
              <a:t>CR: S. </a:t>
            </a:r>
            <a:r>
              <a:rPr lang="es-ES" sz="2800" dirty="0" err="1">
                <a:sym typeface="Wingdings" panose="05000000000000000000" pitchFamily="2" charset="2"/>
              </a:rPr>
              <a:t>Prep</a:t>
            </a:r>
            <a:r>
              <a:rPr lang="es-ES" sz="2800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endParaRPr lang="es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Influí </a:t>
            </a:r>
            <a:r>
              <a:rPr lang="es-ES" u="sng" dirty="0">
                <a:solidFill>
                  <a:srgbClr val="FF0000"/>
                </a:solidFill>
                <a:sym typeface="Wingdings" panose="05000000000000000000" pitchFamily="2" charset="2"/>
              </a:rPr>
              <a:t>en su decisión</a:t>
            </a:r>
            <a:r>
              <a:rPr lang="es-ES" dirty="0">
                <a:sym typeface="Wingdings" panose="05000000000000000000" pitchFamily="2" charset="2"/>
              </a:rPr>
              <a:t>. / Confío </a:t>
            </a:r>
            <a:r>
              <a:rPr lang="es-ES" u="sng" dirty="0">
                <a:solidFill>
                  <a:srgbClr val="FF0000"/>
                </a:solidFill>
                <a:sym typeface="Wingdings" panose="05000000000000000000" pitchFamily="2" charset="2"/>
              </a:rPr>
              <a:t>en vosotros</a:t>
            </a:r>
            <a:r>
              <a:rPr lang="es-ES" dirty="0">
                <a:sym typeface="Wingdings" panose="05000000000000000000" pitchFamily="2" charset="2"/>
              </a:rPr>
              <a:t>. / Me advirtió </a:t>
            </a:r>
            <a:r>
              <a:rPr lang="es-ES" u="sng" dirty="0">
                <a:solidFill>
                  <a:srgbClr val="FF0000"/>
                </a:solidFill>
                <a:sym typeface="Wingdings" panose="05000000000000000000" pitchFamily="2" charset="2"/>
              </a:rPr>
              <a:t>de su comportamiento</a:t>
            </a:r>
            <a:r>
              <a:rPr lang="es-ES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	</a:t>
            </a:r>
            <a:r>
              <a:rPr lang="es-ES" sz="2400" dirty="0" err="1">
                <a:sym typeface="Wingdings" panose="05000000000000000000" pitchFamily="2" charset="2"/>
              </a:rPr>
              <a:t>C.Rég</a:t>
            </a:r>
            <a:r>
              <a:rPr lang="es-ES" sz="2400" dirty="0">
                <a:sym typeface="Wingdings" panose="05000000000000000000" pitchFamily="2" charset="2"/>
              </a:rPr>
              <a:t>./</a:t>
            </a:r>
            <a:r>
              <a:rPr lang="es-ES" sz="2400" dirty="0" err="1">
                <a:sym typeface="Wingdings" panose="05000000000000000000" pitchFamily="2" charset="2"/>
              </a:rPr>
              <a:t>S.Prep</a:t>
            </a:r>
            <a:r>
              <a:rPr lang="es-ES" sz="2400" dirty="0">
                <a:sym typeface="Wingdings" panose="05000000000000000000" pitchFamily="2" charset="2"/>
              </a:rPr>
              <a:t>.		         </a:t>
            </a:r>
            <a:r>
              <a:rPr lang="es-ES" sz="2400" dirty="0" err="1">
                <a:sym typeface="Wingdings" panose="05000000000000000000" pitchFamily="2" charset="2"/>
              </a:rPr>
              <a:t>C.Rég</a:t>
            </a:r>
            <a:r>
              <a:rPr lang="es-ES" sz="2400" dirty="0">
                <a:sym typeface="Wingdings" panose="05000000000000000000" pitchFamily="2" charset="2"/>
              </a:rPr>
              <a:t>./</a:t>
            </a:r>
            <a:r>
              <a:rPr lang="es-ES" sz="2400" dirty="0" err="1">
                <a:sym typeface="Wingdings" panose="05000000000000000000" pitchFamily="2" charset="2"/>
              </a:rPr>
              <a:t>S.Prep</a:t>
            </a:r>
            <a:r>
              <a:rPr lang="es-ES" sz="2400" dirty="0">
                <a:sym typeface="Wingdings" panose="05000000000000000000" pitchFamily="2" charset="2"/>
              </a:rPr>
              <a:t>.  			      </a:t>
            </a:r>
            <a:r>
              <a:rPr lang="es-ES" sz="2400" dirty="0" err="1">
                <a:sym typeface="Wingdings" panose="05000000000000000000" pitchFamily="2" charset="2"/>
              </a:rPr>
              <a:t>C.Rég</a:t>
            </a:r>
            <a:r>
              <a:rPr lang="es-ES" sz="2400" dirty="0">
                <a:sym typeface="Wingdings" panose="05000000000000000000" pitchFamily="2" charset="2"/>
              </a:rPr>
              <a:t>./</a:t>
            </a:r>
            <a:r>
              <a:rPr lang="es-ES" sz="2400" dirty="0" err="1">
                <a:sym typeface="Wingdings" panose="05000000000000000000" pitchFamily="2" charset="2"/>
              </a:rPr>
              <a:t>S.Prep</a:t>
            </a:r>
            <a:r>
              <a:rPr lang="es-ES" sz="2400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endParaRPr lang="es-ES" sz="24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Identificación: </a:t>
            </a: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- Si se elimina cambia el significado del verbo o la oración es incorrecta. </a:t>
            </a: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- Se puede sustituir por </a:t>
            </a:r>
            <a:r>
              <a:rPr lang="es-ES" dirty="0" err="1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Prep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. + </a:t>
            </a:r>
            <a:r>
              <a:rPr lang="es-ES" dirty="0" err="1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Pron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. </a:t>
            </a:r>
            <a:r>
              <a:rPr lang="es-ES" dirty="0" err="1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Pers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. </a:t>
            </a:r>
            <a:r>
              <a:rPr lang="es-ES" dirty="0">
                <a:sym typeface="Wingdings" panose="05000000000000000000" pitchFamily="2" charset="2"/>
              </a:rPr>
              <a:t>/ </a:t>
            </a:r>
            <a:r>
              <a:rPr lang="es-ES" dirty="0" err="1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Prep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. + </a:t>
            </a:r>
            <a:r>
              <a:rPr lang="es-ES" dirty="0" err="1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Pron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. Demos</a:t>
            </a:r>
            <a:r>
              <a:rPr lang="es-ES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- </a:t>
            </a:r>
            <a:r>
              <a:rPr lang="es-ES" b="1" dirty="0">
                <a:sym typeface="Wingdings" panose="05000000000000000000" pitchFamily="2" charset="2"/>
              </a:rPr>
              <a:t>No</a:t>
            </a:r>
            <a:r>
              <a:rPr lang="es-ES" dirty="0">
                <a:sym typeface="Wingdings" panose="05000000000000000000" pitchFamily="2" charset="2"/>
              </a:rPr>
              <a:t> se puede sustituir por 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LO</a:t>
            </a:r>
            <a:r>
              <a:rPr lang="es-ES" dirty="0">
                <a:sym typeface="Wingdings" panose="05000000000000000000" pitchFamily="2" charset="2"/>
              </a:rPr>
              <a:t> o adverbio. </a:t>
            </a:r>
          </a:p>
        </p:txBody>
      </p:sp>
    </p:spTree>
    <p:extLst>
      <p:ext uri="{BB962C8B-B14F-4D97-AF65-F5344CB8AC3E}">
        <p14:creationId xmlns:p14="http://schemas.microsoft.com/office/powerpoint/2010/main" val="2314550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6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AF17E8B-863C-4E1C-87A3-1C300B21BE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029886"/>
            <a:ext cx="10905066" cy="479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978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C6B8CC7F-3622-46E3-9272-E1956397D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4905" cy="456278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F3FE55B4-2EE5-4A4A-AD80-1A14F660F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4906" y="0"/>
            <a:ext cx="795640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" name="Picture 193">
            <a:extLst>
              <a:ext uri="{FF2B5EF4-FFF2-40B4-BE49-F238E27FC236}">
                <a16:creationId xmlns:a16="http://schemas.microsoft.com/office/drawing/2014/main" id="{7267E9C1-58F1-46EE-9BBE-108764BF9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1997792-51F3-499D-BCF0-02DF907BF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20" y="5073812"/>
            <a:ext cx="6331904" cy="11460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7200" b="1" dirty="0" err="1">
                <a:solidFill>
                  <a:schemeClr val="accent2">
                    <a:lumMod val="75000"/>
                  </a:schemeClr>
                </a:solidFill>
              </a:rPr>
              <a:t>Ejemplos</a:t>
            </a:r>
            <a:endParaRPr lang="en-US" sz="7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5" name="Freeform: Shape 194">
            <a:extLst>
              <a:ext uri="{FF2B5EF4-FFF2-40B4-BE49-F238E27FC236}">
                <a16:creationId xmlns:a16="http://schemas.microsoft.com/office/drawing/2014/main" id="{F62B8A8C-A996-46DA-AB61-1A4DD7073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84" y="2"/>
            <a:ext cx="3799103" cy="3822917"/>
          </a:xfrm>
          <a:custGeom>
            <a:avLst/>
            <a:gdLst>
              <a:gd name="connsiteX0" fmla="*/ 370922 w 3799103"/>
              <a:gd name="connsiteY0" fmla="*/ 0 h 3822917"/>
              <a:gd name="connsiteX1" fmla="*/ 2961741 w 3799103"/>
              <a:gd name="connsiteY1" fmla="*/ 0 h 3822917"/>
              <a:gd name="connsiteX2" fmla="*/ 3023310 w 3799103"/>
              <a:gd name="connsiteY2" fmla="*/ 46041 h 3822917"/>
              <a:gd name="connsiteX3" fmla="*/ 3799103 w 3799103"/>
              <a:gd name="connsiteY3" fmla="*/ 1691074 h 3822917"/>
              <a:gd name="connsiteX4" fmla="*/ 1667260 w 3799103"/>
              <a:gd name="connsiteY4" fmla="*/ 3822917 h 3822917"/>
              <a:gd name="connsiteX5" fmla="*/ 22227 w 3799103"/>
              <a:gd name="connsiteY5" fmla="*/ 3047124 h 3822917"/>
              <a:gd name="connsiteX6" fmla="*/ 0 w 3799103"/>
              <a:gd name="connsiteY6" fmla="*/ 3017401 h 3822917"/>
              <a:gd name="connsiteX7" fmla="*/ 0 w 3799103"/>
              <a:gd name="connsiteY7" fmla="*/ 364747 h 3822917"/>
              <a:gd name="connsiteX8" fmla="*/ 22227 w 3799103"/>
              <a:gd name="connsiteY8" fmla="*/ 335024 h 3822917"/>
              <a:gd name="connsiteX9" fmla="*/ 351088 w 3799103"/>
              <a:gd name="connsiteY9" fmla="*/ 13924 h 3822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99103" h="3822917">
                <a:moveTo>
                  <a:pt x="370922" y="0"/>
                </a:moveTo>
                <a:lnTo>
                  <a:pt x="2961741" y="0"/>
                </a:lnTo>
                <a:lnTo>
                  <a:pt x="3023310" y="46041"/>
                </a:lnTo>
                <a:cubicBezTo>
                  <a:pt x="3497106" y="437052"/>
                  <a:pt x="3799103" y="1028796"/>
                  <a:pt x="3799103" y="1691074"/>
                </a:cubicBezTo>
                <a:cubicBezTo>
                  <a:pt x="3799103" y="2868458"/>
                  <a:pt x="2844644" y="3822917"/>
                  <a:pt x="1667260" y="3822917"/>
                </a:cubicBezTo>
                <a:cubicBezTo>
                  <a:pt x="1004982" y="3822917"/>
                  <a:pt x="413238" y="3520920"/>
                  <a:pt x="22227" y="3047124"/>
                </a:cubicBezTo>
                <a:lnTo>
                  <a:pt x="0" y="3017401"/>
                </a:lnTo>
                <a:lnTo>
                  <a:pt x="0" y="364747"/>
                </a:lnTo>
                <a:lnTo>
                  <a:pt x="22227" y="335024"/>
                </a:lnTo>
                <a:cubicBezTo>
                  <a:pt x="119980" y="216575"/>
                  <a:pt x="230278" y="108864"/>
                  <a:pt x="351088" y="139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56D3474-9D39-4BAC-9D07-53D92E171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1" y="638175"/>
            <a:ext cx="3404812" cy="2111162"/>
          </a:xfrm>
          <a:prstGeom prst="rect">
            <a:avLst/>
          </a:prstGeom>
        </p:spPr>
      </p:pic>
      <p:sp>
        <p:nvSpPr>
          <p:cNvPr id="196" name="Freeform 63">
            <a:extLst>
              <a:ext uri="{FF2B5EF4-FFF2-40B4-BE49-F238E27FC236}">
                <a16:creationId xmlns:a16="http://schemas.microsoft.com/office/drawing/2014/main" id="{F429BE5F-6DE0-4144-A557-3BE62DC2D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1589" y="2057400"/>
            <a:ext cx="4310411" cy="4800600"/>
          </a:xfrm>
          <a:custGeom>
            <a:avLst/>
            <a:gdLst>
              <a:gd name="connsiteX0" fmla="*/ 2631284 w 4180773"/>
              <a:gd name="connsiteY0" fmla="*/ 0 h 4656219"/>
              <a:gd name="connsiteX1" fmla="*/ 4102460 w 4180773"/>
              <a:gd name="connsiteY1" fmla="*/ 449382 h 4656219"/>
              <a:gd name="connsiteX2" fmla="*/ 4180773 w 4180773"/>
              <a:gd name="connsiteY2" fmla="*/ 507944 h 4656219"/>
              <a:gd name="connsiteX3" fmla="*/ 4180773 w 4180773"/>
              <a:gd name="connsiteY3" fmla="*/ 4656219 h 4656219"/>
              <a:gd name="connsiteX4" fmla="*/ 951501 w 4180773"/>
              <a:gd name="connsiteY4" fmla="*/ 4656219 h 4656219"/>
              <a:gd name="connsiteX5" fmla="*/ 770685 w 4180773"/>
              <a:gd name="connsiteY5" fmla="*/ 4491883 h 4656219"/>
              <a:gd name="connsiteX6" fmla="*/ 0 w 4180773"/>
              <a:gd name="connsiteY6" fmla="*/ 2631284 h 4656219"/>
              <a:gd name="connsiteX7" fmla="*/ 2631284 w 4180773"/>
              <a:gd name="connsiteY7" fmla="*/ 0 h 4656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80773" h="4656219">
                <a:moveTo>
                  <a:pt x="2631284" y="0"/>
                </a:moveTo>
                <a:cubicBezTo>
                  <a:pt x="3176241" y="0"/>
                  <a:pt x="3682504" y="165666"/>
                  <a:pt x="4102460" y="449382"/>
                </a:cubicBezTo>
                <a:lnTo>
                  <a:pt x="4180773" y="507944"/>
                </a:lnTo>
                <a:lnTo>
                  <a:pt x="4180773" y="4656219"/>
                </a:lnTo>
                <a:lnTo>
                  <a:pt x="951501" y="4656219"/>
                </a:lnTo>
                <a:lnTo>
                  <a:pt x="770685" y="4491883"/>
                </a:lnTo>
                <a:cubicBezTo>
                  <a:pt x="294517" y="4015714"/>
                  <a:pt x="0" y="3357893"/>
                  <a:pt x="0" y="2631284"/>
                </a:cubicBezTo>
                <a:cubicBezTo>
                  <a:pt x="0" y="1178066"/>
                  <a:pt x="1178066" y="0"/>
                  <a:pt x="2631284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7" name="Freeform: Shape 196">
            <a:extLst>
              <a:ext uri="{FF2B5EF4-FFF2-40B4-BE49-F238E27FC236}">
                <a16:creationId xmlns:a16="http://schemas.microsoft.com/office/drawing/2014/main" id="{CE1EFC02-FB03-4241-83C8-4FBA4CAD6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7624" y="0"/>
            <a:ext cx="3383280" cy="2942512"/>
          </a:xfrm>
          <a:custGeom>
            <a:avLst/>
            <a:gdLst>
              <a:gd name="connsiteX0" fmla="*/ 555657 w 3383280"/>
              <a:gd name="connsiteY0" fmla="*/ 0 h 2942512"/>
              <a:gd name="connsiteX1" fmla="*/ 2827623 w 3383280"/>
              <a:gd name="connsiteY1" fmla="*/ 0 h 2942512"/>
              <a:gd name="connsiteX2" fmla="*/ 2887810 w 3383280"/>
              <a:gd name="connsiteY2" fmla="*/ 54702 h 2942512"/>
              <a:gd name="connsiteX3" fmla="*/ 3383280 w 3383280"/>
              <a:gd name="connsiteY3" fmla="*/ 1250872 h 2942512"/>
              <a:gd name="connsiteX4" fmla="*/ 1691640 w 3383280"/>
              <a:gd name="connsiteY4" fmla="*/ 2942512 h 2942512"/>
              <a:gd name="connsiteX5" fmla="*/ 0 w 3383280"/>
              <a:gd name="connsiteY5" fmla="*/ 1250872 h 2942512"/>
              <a:gd name="connsiteX6" fmla="*/ 495470 w 3383280"/>
              <a:gd name="connsiteY6" fmla="*/ 54702 h 2942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83280" h="2942512">
                <a:moveTo>
                  <a:pt x="555657" y="0"/>
                </a:moveTo>
                <a:lnTo>
                  <a:pt x="2827623" y="0"/>
                </a:lnTo>
                <a:lnTo>
                  <a:pt x="2887810" y="54702"/>
                </a:lnTo>
                <a:cubicBezTo>
                  <a:pt x="3193937" y="360829"/>
                  <a:pt x="3383280" y="783739"/>
                  <a:pt x="3383280" y="1250872"/>
                </a:cubicBezTo>
                <a:cubicBezTo>
                  <a:pt x="3383280" y="2185139"/>
                  <a:pt x="2625907" y="2942512"/>
                  <a:pt x="1691640" y="2942512"/>
                </a:cubicBezTo>
                <a:cubicBezTo>
                  <a:pt x="757373" y="2942512"/>
                  <a:pt x="0" y="2185139"/>
                  <a:pt x="0" y="1250872"/>
                </a:cubicBezTo>
                <a:cubicBezTo>
                  <a:pt x="0" y="783739"/>
                  <a:pt x="189344" y="360829"/>
                  <a:pt x="495470" y="54702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Resultado de imagen de ORACION SINTACTICA">
            <a:extLst>
              <a:ext uri="{FF2B5EF4-FFF2-40B4-BE49-F238E27FC236}">
                <a16:creationId xmlns:a16="http://schemas.microsoft.com/office/drawing/2014/main" id="{8E2A184F-1338-4AFE-812B-4716FE690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352" y="454941"/>
            <a:ext cx="2907694" cy="146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66A8CDC-227C-4C16-BEF4-9F11B7EBDB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136563" y="3685482"/>
            <a:ext cx="4100322" cy="219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962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89040" y="626960"/>
            <a:ext cx="10515600" cy="99044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CLASES DE ORACIÓN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838200" y="125525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graphicFrame>
        <p:nvGraphicFramePr>
          <p:cNvPr id="8" name="Marcador de contenido 2">
            <a:extLst>
              <a:ext uri="{FF2B5EF4-FFF2-40B4-BE49-F238E27FC236}">
                <a16:creationId xmlns:a16="http://schemas.microsoft.com/office/drawing/2014/main" id="{5A8226F9-61EE-4841-B561-6FBD2F4777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0073892"/>
              </p:ext>
            </p:extLst>
          </p:nvPr>
        </p:nvGraphicFramePr>
        <p:xfrm>
          <a:off x="44246" y="1337187"/>
          <a:ext cx="12147754" cy="4483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04DDC390-31E1-43AE-8A37-56FE0028CDE3}"/>
              </a:ext>
            </a:extLst>
          </p:cNvPr>
          <p:cNvSpPr txBox="1"/>
          <p:nvPr/>
        </p:nvSpPr>
        <p:spPr>
          <a:xfrm>
            <a:off x="2202427" y="5993656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linkClick r:id="rId7"/>
              </a:rPr>
              <a:t>https://youtu.be/tqOPLmbCMoI</a:t>
            </a:r>
            <a:r>
              <a:rPr lang="es-ES" dirty="0"/>
              <a:t>                                  </a:t>
            </a:r>
            <a:r>
              <a:rPr lang="es-ES" dirty="0">
                <a:hlinkClick r:id="rId8"/>
              </a:rPr>
              <a:t>https://youtu.be/nJjzisqGLrY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49734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B08EA4-06BD-43C8-A446-A1FA59C72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51" y="37004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s-ES" sz="21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36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CLASES DE ORACIONES</a:t>
            </a:r>
            <a:br>
              <a:rPr lang="es-ES" sz="36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36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Ejemplos</a:t>
            </a:r>
            <a:br>
              <a:rPr lang="es-E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3600" dirty="0"/>
          </a:p>
        </p:txBody>
      </p:sp>
      <p:graphicFrame>
        <p:nvGraphicFramePr>
          <p:cNvPr id="13" name="Cuadro de texto 2">
            <a:extLst>
              <a:ext uri="{FF2B5EF4-FFF2-40B4-BE49-F238E27FC236}">
                <a16:creationId xmlns:a16="http://schemas.microsoft.com/office/drawing/2014/main" id="{4E4CFEB5-E6DC-477E-BA96-816E360F41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9092449"/>
              </p:ext>
            </p:extLst>
          </p:nvPr>
        </p:nvGraphicFramePr>
        <p:xfrm>
          <a:off x="167149" y="1514169"/>
          <a:ext cx="11980606" cy="4662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0847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838200" y="111628"/>
            <a:ext cx="11128780" cy="1299862"/>
          </a:xfrm>
          <a:prstGeom prst="rect">
            <a:avLst/>
          </a:prstGeom>
          <a:solidFill>
            <a:srgbClr val="35C9B0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ES" dirty="0"/>
          </a:p>
          <a:p>
            <a:pPr algn="ctr"/>
            <a:r>
              <a:rPr lang="es-ES" dirty="0"/>
              <a:t>VOZ ACTIVA Y VOZ PASIVA</a:t>
            </a:r>
          </a:p>
          <a:p>
            <a:pPr algn="ctr"/>
            <a:r>
              <a:rPr lang="es-ES" sz="2800" dirty="0">
                <a:sym typeface="Wingdings" panose="05000000000000000000" pitchFamily="2" charset="2"/>
              </a:rPr>
              <a:t>La voz verbal indica la relación que hay entre el sujeto y el verbo de una oración.</a:t>
            </a:r>
          </a:p>
          <a:p>
            <a:pPr algn="ctr"/>
            <a:endParaRPr lang="es-ES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838200" y="125525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98306" y="1617427"/>
            <a:ext cx="12145298" cy="5128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b="1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Voz Activa </a:t>
            </a:r>
            <a:r>
              <a:rPr lang="es-ES" dirty="0">
                <a:sym typeface="Wingdings" panose="05000000000000000000" pitchFamily="2" charset="2"/>
              </a:rPr>
              <a:t>El Sujeto realiza la acción  Sujeto agente. </a:t>
            </a:r>
          </a:p>
          <a:p>
            <a:pPr marL="0" indent="0">
              <a:buNone/>
            </a:pPr>
            <a:endParaRPr lang="es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b="1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Voz Pasiva </a:t>
            </a:r>
            <a:r>
              <a:rPr lang="es-ES" dirty="0">
                <a:sym typeface="Wingdings" panose="05000000000000000000" pitchFamily="2" charset="2"/>
              </a:rPr>
              <a:t>El Sujeto no realiza la acción  Sujeto paciente.</a:t>
            </a:r>
          </a:p>
          <a:p>
            <a:pPr marL="0" indent="0">
              <a:buNone/>
            </a:pPr>
            <a:r>
              <a:rPr lang="es-ES" dirty="0">
                <a:sym typeface="Wingdings" panose="05000000000000000000" pitchFamily="2" charset="2"/>
              </a:rPr>
              <a:t>		Acción verbal formada por SER + participio.</a:t>
            </a:r>
          </a:p>
          <a:p>
            <a:pPr marL="0" indent="0">
              <a:buNone/>
            </a:pPr>
            <a:endParaRPr lang="es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s-ES" b="1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Pasiva Refleja </a:t>
            </a:r>
            <a:r>
              <a:rPr lang="es-ES" dirty="0">
                <a:sym typeface="Wingdings" panose="05000000000000000000" pitchFamily="2" charset="2"/>
              </a:rPr>
              <a:t> Oraciones predicativas con verbo en voz activa y sujeto paciente. El verbo va siempre en 3ª persona precedido por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SE</a:t>
            </a:r>
            <a:r>
              <a:rPr lang="es-ES" dirty="0">
                <a:sym typeface="Wingdings" panose="05000000000000000000" pitchFamily="2" charset="2"/>
              </a:rPr>
              <a:t> y concuerda con el sujeto. </a:t>
            </a:r>
          </a:p>
        </p:txBody>
      </p:sp>
    </p:spTree>
    <p:extLst>
      <p:ext uri="{BB962C8B-B14F-4D97-AF65-F5344CB8AC3E}">
        <p14:creationId xmlns:p14="http://schemas.microsoft.com/office/powerpoint/2010/main" val="22966512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7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E2E8C26-01BF-4122-9FD3-FA0E1FEFC5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4084" y="643467"/>
            <a:ext cx="696383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213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1208</Words>
  <Application>Microsoft Office PowerPoint</Application>
  <PresentationFormat>Panorámica</PresentationFormat>
  <Paragraphs>196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Trebuchet MS</vt:lpstr>
      <vt:lpstr>Tema de Office</vt:lpstr>
      <vt:lpstr>Presentación de PowerPoint</vt:lpstr>
      <vt:lpstr>Estructura del SINTAGMA</vt:lpstr>
      <vt:lpstr>CLASES DE SINTAGMAS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Ejemplos</vt:lpstr>
      <vt:lpstr>Presentación de PowerPoint</vt:lpstr>
      <vt:lpstr> CLASES DE ORACIONES Ejemplos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María Doménech Ballester</dc:creator>
  <cp:lastModifiedBy>María Doménech Ballester</cp:lastModifiedBy>
  <cp:revision>11</cp:revision>
  <dcterms:created xsi:type="dcterms:W3CDTF">2019-02-03T18:14:51Z</dcterms:created>
  <dcterms:modified xsi:type="dcterms:W3CDTF">2021-02-21T12:34:31Z</dcterms:modified>
</cp:coreProperties>
</file>