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tx1">
                    <a:lumMod val="65000"/>
                    <a:lumOff val="35000"/>
                  </a:schemeClr>
                </a:solidFill>
              </a:defRPr>
            </a:lvl1pPr>
          </a:lstStyle>
          <a:p>
            <a:fld id="{9334D819-9F07-4261-B09B-9E467E5D9002}" type="datetimeFigureOut">
              <a:rPr lang="en-US" smtClean="0"/>
              <a:pPr/>
              <a:t>1/30/2018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tx1">
                    <a:lumMod val="65000"/>
                    <a:lumOff val="35000"/>
                  </a:schemeClr>
                </a:solidFill>
              </a:defRPr>
            </a:lvl1pPr>
          </a:lstStyle>
          <a:p>
            <a:fld id="{71766878-3199-4EAB-94E7-2D6D11070E14}" type="slidenum">
              <a:rPr lang="en-US" smtClean="0"/>
              <a:pPr/>
              <a:t>‹Nº›</a:t>
            </a:fld>
            <a:endParaRPr lang="en-US" dirty="0"/>
          </a:p>
        </p:txBody>
      </p:sp>
      <p:sp>
        <p:nvSpPr>
          <p:cNvPr id="13" name="Rectangle 12" title="left edge border"/>
          <p:cNvSpPr/>
          <p:nvPr/>
        </p:nvSpPr>
        <p:spPr>
          <a:xfrm>
            <a:off x="0" y="0"/>
            <a:ext cx="28346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43287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980265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smtClean="0"/>
              <a:pPr/>
              <a:t>1/30/2018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smtClean="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62774048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656600604"/>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1">
                    <a:lumMod val="85000"/>
                    <a:lumOff val="1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1">
                    <a:lumMod val="85000"/>
                    <a:lumOff val="1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2078063537"/>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3077802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307882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smtClean="0"/>
              <a:t>1/30/2018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3447061"/>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smtClean="0"/>
              <a:t>1/30/2018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583348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3982546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‹Nº›</a:t>
            </a:fld>
            <a:endParaRPr lang="en-US" dirty="0"/>
          </a:p>
        </p:txBody>
      </p:sp>
    </p:spTree>
    <p:extLst>
      <p:ext uri="{BB962C8B-B14F-4D97-AF65-F5344CB8AC3E}">
        <p14:creationId xmlns:p14="http://schemas.microsoft.com/office/powerpoint/2010/main" val="3347485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smtClean="0"/>
              <a:pPr/>
              <a:t>1/30/2018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1">
              <a:lumMod val="85000"/>
              <a:lumOff val="15000"/>
            </a:schemeClr>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808981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cervantesvirtual.com/bib_autor/gongora/pcuartonivel.jsp?conten=presentacion" TargetMode="External"/><Relationship Id="rId2" Type="http://schemas.openxmlformats.org/officeDocument/2006/relationships/hyperlink" Target="http://www.residencia.csic.es/generacion27/exposicion/gongora.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rtve.es/alacarta/videos/uned/federico-garcia-lorca/871167/" TargetMode="External"/><Relationship Id="rId2" Type="http://schemas.openxmlformats.org/officeDocument/2006/relationships/hyperlink" Target="http://www.rtve.es/lassinsombrero/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B7F06-5A05-4485-864D-174726436070}"/>
              </a:ext>
            </a:extLst>
          </p:cNvPr>
          <p:cNvSpPr>
            <a:spLocks noGrp="1"/>
          </p:cNvSpPr>
          <p:nvPr>
            <p:ph type="ctrTitle"/>
          </p:nvPr>
        </p:nvSpPr>
        <p:spPr/>
        <p:txBody>
          <a:bodyPr/>
          <a:lstStyle/>
          <a:p>
            <a:r>
              <a:rPr lang="es-ES" sz="8000" dirty="0"/>
              <a:t>Vanguardias  generación 27</a:t>
            </a:r>
          </a:p>
        </p:txBody>
      </p:sp>
      <p:sp>
        <p:nvSpPr>
          <p:cNvPr id="3" name="Subtítulo 2">
            <a:extLst>
              <a:ext uri="{FF2B5EF4-FFF2-40B4-BE49-F238E27FC236}">
                <a16:creationId xmlns:a16="http://schemas.microsoft.com/office/drawing/2014/main" id="{D99C7C6D-BF67-4BD2-825A-00B2331B81E8}"/>
              </a:ext>
            </a:extLst>
          </p:cNvPr>
          <p:cNvSpPr>
            <a:spLocks noGrp="1"/>
          </p:cNvSpPr>
          <p:nvPr>
            <p:ph type="subTitle" idx="1"/>
          </p:nvPr>
        </p:nvSpPr>
        <p:spPr/>
        <p:txBody>
          <a:bodyPr/>
          <a:lstStyle/>
          <a:p>
            <a:endParaRPr lang="es-ES"/>
          </a:p>
        </p:txBody>
      </p:sp>
    </p:spTree>
    <p:extLst>
      <p:ext uri="{BB962C8B-B14F-4D97-AF65-F5344CB8AC3E}">
        <p14:creationId xmlns:p14="http://schemas.microsoft.com/office/powerpoint/2010/main" val="2441762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5B8867-4B68-4F8F-85CC-1DB29AECEA22}"/>
              </a:ext>
            </a:extLst>
          </p:cNvPr>
          <p:cNvSpPr>
            <a:spLocks noGrp="1"/>
          </p:cNvSpPr>
          <p:nvPr>
            <p:ph type="title"/>
          </p:nvPr>
        </p:nvSpPr>
        <p:spPr>
          <a:xfrm>
            <a:off x="1251678" y="283911"/>
            <a:ext cx="10178322" cy="694497"/>
          </a:xfrm>
        </p:spPr>
        <p:txBody>
          <a:bodyPr>
            <a:normAutofit fontScale="90000"/>
          </a:bodyPr>
          <a:lstStyle/>
          <a:p>
            <a:pPr algn="ctr"/>
            <a:r>
              <a:rPr lang="es-ES" dirty="0"/>
              <a:t>vanguardias</a:t>
            </a:r>
          </a:p>
        </p:txBody>
      </p:sp>
      <p:sp>
        <p:nvSpPr>
          <p:cNvPr id="3" name="Marcador de contenido 2">
            <a:extLst>
              <a:ext uri="{FF2B5EF4-FFF2-40B4-BE49-F238E27FC236}">
                <a16:creationId xmlns:a16="http://schemas.microsoft.com/office/drawing/2014/main" id="{D8198365-B9D8-4AEE-8C35-BC247CE97648}"/>
              </a:ext>
            </a:extLst>
          </p:cNvPr>
          <p:cNvSpPr>
            <a:spLocks noGrp="1"/>
          </p:cNvSpPr>
          <p:nvPr>
            <p:ph idx="1"/>
          </p:nvPr>
        </p:nvSpPr>
        <p:spPr>
          <a:xfrm>
            <a:off x="914399" y="1133152"/>
            <a:ext cx="11029071" cy="5595681"/>
          </a:xfrm>
        </p:spPr>
        <p:txBody>
          <a:bodyPr>
            <a:noAutofit/>
          </a:bodyPr>
          <a:lstStyle/>
          <a:p>
            <a:pPr marL="0" indent="0" algn="ctr">
              <a:buNone/>
            </a:pPr>
            <a:r>
              <a:rPr lang="es-ES" sz="2400" dirty="0">
                <a:solidFill>
                  <a:schemeClr val="tx1"/>
                </a:solidFill>
              </a:rPr>
              <a:t>En Europa un grupo de artistas jóvenes se replantearon el concepto de arte y buscaron nuevas técnicas expresivas más creativas y diferentes a las anteriores épocas.</a:t>
            </a:r>
          </a:p>
          <a:p>
            <a:pPr marL="0" indent="0" algn="ctr">
              <a:buNone/>
            </a:pPr>
            <a:r>
              <a:rPr lang="es-ES" sz="2400" dirty="0">
                <a:solidFill>
                  <a:schemeClr val="tx1"/>
                </a:solidFill>
              </a:rPr>
              <a:t>Tanto en literatura como en el resto de las artes se produjo un </a:t>
            </a:r>
            <a:r>
              <a:rPr lang="es-ES" sz="2400" u="sng" dirty="0">
                <a:solidFill>
                  <a:schemeClr val="tx1"/>
                </a:solidFill>
              </a:rPr>
              <a:t>rechazo</a:t>
            </a:r>
            <a:r>
              <a:rPr lang="es-ES" sz="2400" dirty="0">
                <a:solidFill>
                  <a:schemeClr val="tx1"/>
                </a:solidFill>
              </a:rPr>
              <a:t> de las normas establecidas y se impusieron la experimentación </a:t>
            </a:r>
            <a:r>
              <a:rPr lang="es-ES" sz="2400" u="sng" dirty="0">
                <a:solidFill>
                  <a:schemeClr val="tx1"/>
                </a:solidFill>
              </a:rPr>
              <a:t>formal</a:t>
            </a:r>
            <a:r>
              <a:rPr lang="es-ES" sz="2400" dirty="0">
                <a:solidFill>
                  <a:schemeClr val="tx1"/>
                </a:solidFill>
              </a:rPr>
              <a:t> y la renovación </a:t>
            </a:r>
            <a:r>
              <a:rPr lang="es-ES" sz="2400" u="sng" dirty="0">
                <a:solidFill>
                  <a:schemeClr val="tx1"/>
                </a:solidFill>
              </a:rPr>
              <a:t>temática</a:t>
            </a:r>
            <a:r>
              <a:rPr lang="es-ES" sz="2400" dirty="0">
                <a:solidFill>
                  <a:schemeClr val="tx1"/>
                </a:solidFill>
              </a:rPr>
              <a:t>. </a:t>
            </a:r>
          </a:p>
          <a:p>
            <a:pPr marL="0" indent="0" algn="ctr">
              <a:buNone/>
            </a:pPr>
            <a:r>
              <a:rPr lang="es-ES" sz="2800" dirty="0">
                <a:solidFill>
                  <a:schemeClr val="tx1"/>
                </a:solidFill>
              </a:rPr>
              <a:t>Aparecen entre 1910 y 1930.</a:t>
            </a:r>
          </a:p>
          <a:p>
            <a:pPr marL="0" indent="0" algn="ctr">
              <a:buNone/>
            </a:pPr>
            <a:r>
              <a:rPr lang="es-ES" sz="2800" dirty="0">
                <a:solidFill>
                  <a:schemeClr val="tx1"/>
                </a:solidFill>
              </a:rPr>
              <a:t>Se conocen como “vanguardias” o “ismos”.</a:t>
            </a:r>
          </a:p>
          <a:p>
            <a:pPr marL="0" indent="0" algn="ctr">
              <a:buNone/>
            </a:pPr>
            <a:r>
              <a:rPr lang="es-ES" sz="2800" b="1" dirty="0">
                <a:solidFill>
                  <a:srgbClr val="C00000"/>
                </a:solidFill>
              </a:rPr>
              <a:t>FUTURISMO, DADAÍSMO, SURREALISMO Y CUBISMO: </a:t>
            </a:r>
          </a:p>
          <a:p>
            <a:pPr marL="0" indent="0" algn="ctr">
              <a:buNone/>
            </a:pPr>
            <a:r>
              <a:rPr lang="es-ES" sz="2400" dirty="0">
                <a:solidFill>
                  <a:schemeClr val="tx1"/>
                </a:solidFill>
              </a:rPr>
              <a:t>Reflexionaron sobre el ARTE y renovaron temas, formas y modos de expresión.</a:t>
            </a:r>
          </a:p>
          <a:p>
            <a:pPr marL="0" indent="0" algn="ctr">
              <a:buNone/>
            </a:pPr>
            <a:r>
              <a:rPr lang="es-ES" sz="2800" dirty="0">
                <a:solidFill>
                  <a:schemeClr val="tx1"/>
                </a:solidFill>
              </a:rPr>
              <a:t>En España: Ultraísmo y creacionismo.</a:t>
            </a:r>
          </a:p>
          <a:p>
            <a:pPr marL="0" indent="0" algn="ctr">
              <a:buNone/>
            </a:pPr>
            <a:r>
              <a:rPr lang="es-ES" sz="2800" dirty="0">
                <a:solidFill>
                  <a:schemeClr val="tx1"/>
                </a:solidFill>
              </a:rPr>
              <a:t>Ramón Gómez de la Serna y Guillermo de Torre. </a:t>
            </a:r>
          </a:p>
        </p:txBody>
      </p:sp>
    </p:spTree>
    <p:extLst>
      <p:ext uri="{BB962C8B-B14F-4D97-AF65-F5344CB8AC3E}">
        <p14:creationId xmlns:p14="http://schemas.microsoft.com/office/powerpoint/2010/main" val="172310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937EB9-5ED5-498B-804B-C8BDFAD989C4}"/>
              </a:ext>
            </a:extLst>
          </p:cNvPr>
          <p:cNvSpPr>
            <a:spLocks noGrp="1"/>
          </p:cNvSpPr>
          <p:nvPr>
            <p:ph type="title"/>
          </p:nvPr>
        </p:nvSpPr>
        <p:spPr>
          <a:xfrm>
            <a:off x="1350152" y="1015431"/>
            <a:ext cx="10178322" cy="813369"/>
          </a:xfrm>
        </p:spPr>
        <p:txBody>
          <a:bodyPr/>
          <a:lstStyle/>
          <a:p>
            <a:r>
              <a:rPr lang="es-ES" dirty="0"/>
              <a:t>Cubismo - </a:t>
            </a:r>
            <a:r>
              <a:rPr lang="es-ES" dirty="0" err="1"/>
              <a:t>PIcaso</a:t>
            </a:r>
            <a:endParaRPr lang="es-ES" dirty="0"/>
          </a:p>
        </p:txBody>
      </p:sp>
      <p:pic>
        <p:nvPicPr>
          <p:cNvPr id="4" name="Marcador de contenido 3">
            <a:extLst>
              <a:ext uri="{FF2B5EF4-FFF2-40B4-BE49-F238E27FC236}">
                <a16:creationId xmlns:a16="http://schemas.microsoft.com/office/drawing/2014/main" id="{6FFDFF1A-C149-4747-90A8-0141BAC366B4}"/>
              </a:ext>
            </a:extLst>
          </p:cNvPr>
          <p:cNvPicPr>
            <a:picLocks noGrp="1" noChangeAspect="1"/>
          </p:cNvPicPr>
          <p:nvPr>
            <p:ph idx="1"/>
          </p:nvPr>
        </p:nvPicPr>
        <p:blipFill>
          <a:blip r:embed="rId2"/>
          <a:stretch>
            <a:fillRect/>
          </a:stretch>
        </p:blipFill>
        <p:spPr>
          <a:xfrm>
            <a:off x="1251678" y="3429000"/>
            <a:ext cx="8539436" cy="3202289"/>
          </a:xfrm>
          <a:prstGeom prst="rect">
            <a:avLst/>
          </a:prstGeom>
        </p:spPr>
      </p:pic>
      <p:pic>
        <p:nvPicPr>
          <p:cNvPr id="5" name="Imagen 4">
            <a:extLst>
              <a:ext uri="{FF2B5EF4-FFF2-40B4-BE49-F238E27FC236}">
                <a16:creationId xmlns:a16="http://schemas.microsoft.com/office/drawing/2014/main" id="{BC95BD02-14CE-4396-B4BC-41FE2DC043E5}"/>
              </a:ext>
            </a:extLst>
          </p:cNvPr>
          <p:cNvPicPr>
            <a:picLocks noChangeAspect="1"/>
          </p:cNvPicPr>
          <p:nvPr/>
        </p:nvPicPr>
        <p:blipFill>
          <a:blip r:embed="rId3"/>
          <a:stretch>
            <a:fillRect/>
          </a:stretch>
        </p:blipFill>
        <p:spPr>
          <a:xfrm>
            <a:off x="7622229" y="211957"/>
            <a:ext cx="2963709" cy="3128591"/>
          </a:xfrm>
          <a:prstGeom prst="rect">
            <a:avLst/>
          </a:prstGeom>
        </p:spPr>
      </p:pic>
    </p:spTree>
    <p:extLst>
      <p:ext uri="{BB962C8B-B14F-4D97-AF65-F5344CB8AC3E}">
        <p14:creationId xmlns:p14="http://schemas.microsoft.com/office/powerpoint/2010/main" val="1229242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4F8C39-2AD4-4C25-B33D-B9E8B35DA007}"/>
              </a:ext>
            </a:extLst>
          </p:cNvPr>
          <p:cNvSpPr>
            <a:spLocks noGrp="1"/>
          </p:cNvSpPr>
          <p:nvPr>
            <p:ph type="title"/>
          </p:nvPr>
        </p:nvSpPr>
        <p:spPr>
          <a:xfrm>
            <a:off x="1270728" y="1582535"/>
            <a:ext cx="10178322" cy="841504"/>
          </a:xfrm>
        </p:spPr>
        <p:txBody>
          <a:bodyPr>
            <a:normAutofit/>
          </a:bodyPr>
          <a:lstStyle/>
          <a:p>
            <a:r>
              <a:rPr lang="es-ES" dirty="0"/>
              <a:t>Surrealismo - </a:t>
            </a:r>
            <a:r>
              <a:rPr lang="es-ES" dirty="0" err="1"/>
              <a:t>dalí</a:t>
            </a:r>
            <a:endParaRPr lang="es-ES" dirty="0"/>
          </a:p>
        </p:txBody>
      </p:sp>
      <p:pic>
        <p:nvPicPr>
          <p:cNvPr id="4" name="Marcador de contenido 3">
            <a:extLst>
              <a:ext uri="{FF2B5EF4-FFF2-40B4-BE49-F238E27FC236}">
                <a16:creationId xmlns:a16="http://schemas.microsoft.com/office/drawing/2014/main" id="{A7E2C2C8-9034-4E71-B19A-9678D6642722}"/>
              </a:ext>
            </a:extLst>
          </p:cNvPr>
          <p:cNvPicPr>
            <a:picLocks noGrp="1" noChangeAspect="1"/>
          </p:cNvPicPr>
          <p:nvPr>
            <p:ph idx="1"/>
          </p:nvPr>
        </p:nvPicPr>
        <p:blipFill>
          <a:blip r:embed="rId2"/>
          <a:stretch>
            <a:fillRect/>
          </a:stretch>
        </p:blipFill>
        <p:spPr>
          <a:xfrm>
            <a:off x="1072884" y="3573194"/>
            <a:ext cx="6309611" cy="2902421"/>
          </a:xfrm>
          <a:prstGeom prst="rect">
            <a:avLst/>
          </a:prstGeom>
        </p:spPr>
      </p:pic>
      <p:pic>
        <p:nvPicPr>
          <p:cNvPr id="5" name="Imagen 4">
            <a:extLst>
              <a:ext uri="{FF2B5EF4-FFF2-40B4-BE49-F238E27FC236}">
                <a16:creationId xmlns:a16="http://schemas.microsoft.com/office/drawing/2014/main" id="{893450E5-759E-41CD-8BAC-39A97CD9B069}"/>
              </a:ext>
            </a:extLst>
          </p:cNvPr>
          <p:cNvPicPr>
            <a:picLocks noChangeAspect="1"/>
          </p:cNvPicPr>
          <p:nvPr/>
        </p:nvPicPr>
        <p:blipFill>
          <a:blip r:embed="rId3"/>
          <a:stretch>
            <a:fillRect/>
          </a:stretch>
        </p:blipFill>
        <p:spPr>
          <a:xfrm>
            <a:off x="7710618" y="803137"/>
            <a:ext cx="3909882" cy="3922915"/>
          </a:xfrm>
          <a:prstGeom prst="rect">
            <a:avLst/>
          </a:prstGeom>
        </p:spPr>
      </p:pic>
    </p:spTree>
    <p:extLst>
      <p:ext uri="{BB962C8B-B14F-4D97-AF65-F5344CB8AC3E}">
        <p14:creationId xmlns:p14="http://schemas.microsoft.com/office/powerpoint/2010/main" val="374434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A540F92-0721-44C7-9076-BC8CE6B855A1}"/>
              </a:ext>
            </a:extLst>
          </p:cNvPr>
          <p:cNvPicPr>
            <a:picLocks noChangeAspect="1"/>
          </p:cNvPicPr>
          <p:nvPr/>
        </p:nvPicPr>
        <p:blipFill>
          <a:blip r:embed="rId2"/>
          <a:stretch>
            <a:fillRect/>
          </a:stretch>
        </p:blipFill>
        <p:spPr>
          <a:xfrm>
            <a:off x="3301980" y="1097280"/>
            <a:ext cx="6077718" cy="5599208"/>
          </a:xfrm>
          <a:prstGeom prst="rect">
            <a:avLst/>
          </a:prstGeom>
        </p:spPr>
      </p:pic>
      <p:sp>
        <p:nvSpPr>
          <p:cNvPr id="11" name="Título 10">
            <a:extLst>
              <a:ext uri="{FF2B5EF4-FFF2-40B4-BE49-F238E27FC236}">
                <a16:creationId xmlns:a16="http://schemas.microsoft.com/office/drawing/2014/main" id="{263702C5-53FC-4231-9B90-6D0FC966C4BE}"/>
              </a:ext>
            </a:extLst>
          </p:cNvPr>
          <p:cNvSpPr>
            <a:spLocks noGrp="1"/>
          </p:cNvSpPr>
          <p:nvPr>
            <p:ph type="title"/>
          </p:nvPr>
        </p:nvSpPr>
        <p:spPr>
          <a:xfrm>
            <a:off x="1251678" y="225083"/>
            <a:ext cx="10178322" cy="872197"/>
          </a:xfrm>
        </p:spPr>
        <p:txBody>
          <a:bodyPr/>
          <a:lstStyle/>
          <a:p>
            <a:pPr algn="ctr"/>
            <a:r>
              <a:rPr lang="es-ES" dirty="0"/>
              <a:t>dadaísmo</a:t>
            </a:r>
          </a:p>
        </p:txBody>
      </p:sp>
    </p:spTree>
    <p:extLst>
      <p:ext uri="{BB962C8B-B14F-4D97-AF65-F5344CB8AC3E}">
        <p14:creationId xmlns:p14="http://schemas.microsoft.com/office/powerpoint/2010/main" val="1966746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60EF3CA-BD9C-45FD-B1B7-840D732D57A8}"/>
              </a:ext>
            </a:extLst>
          </p:cNvPr>
          <p:cNvPicPr>
            <a:picLocks noChangeAspect="1"/>
          </p:cNvPicPr>
          <p:nvPr/>
        </p:nvPicPr>
        <p:blipFill>
          <a:blip r:embed="rId2"/>
          <a:stretch>
            <a:fillRect/>
          </a:stretch>
        </p:blipFill>
        <p:spPr>
          <a:xfrm>
            <a:off x="6226663" y="2392461"/>
            <a:ext cx="5592103" cy="4194077"/>
          </a:xfrm>
          <a:prstGeom prst="rect">
            <a:avLst/>
          </a:prstGeom>
        </p:spPr>
      </p:pic>
      <p:pic>
        <p:nvPicPr>
          <p:cNvPr id="4" name="Imagen 3">
            <a:extLst>
              <a:ext uri="{FF2B5EF4-FFF2-40B4-BE49-F238E27FC236}">
                <a16:creationId xmlns:a16="http://schemas.microsoft.com/office/drawing/2014/main" id="{B5063464-BE94-423E-9E10-2C2F2A24C50A}"/>
              </a:ext>
            </a:extLst>
          </p:cNvPr>
          <p:cNvPicPr>
            <a:picLocks noChangeAspect="1"/>
          </p:cNvPicPr>
          <p:nvPr/>
        </p:nvPicPr>
        <p:blipFill>
          <a:blip r:embed="rId3"/>
          <a:stretch>
            <a:fillRect/>
          </a:stretch>
        </p:blipFill>
        <p:spPr>
          <a:xfrm>
            <a:off x="373234" y="271462"/>
            <a:ext cx="6076950" cy="4562475"/>
          </a:xfrm>
          <a:prstGeom prst="rect">
            <a:avLst/>
          </a:prstGeom>
        </p:spPr>
      </p:pic>
    </p:spTree>
    <p:extLst>
      <p:ext uri="{BB962C8B-B14F-4D97-AF65-F5344CB8AC3E}">
        <p14:creationId xmlns:p14="http://schemas.microsoft.com/office/powerpoint/2010/main" val="1769703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2E1A45-9C7B-4A88-9B38-B6189801B15D}"/>
              </a:ext>
            </a:extLst>
          </p:cNvPr>
          <p:cNvSpPr>
            <a:spLocks noGrp="1"/>
          </p:cNvSpPr>
          <p:nvPr>
            <p:ph type="title"/>
          </p:nvPr>
        </p:nvSpPr>
        <p:spPr/>
        <p:txBody>
          <a:bodyPr/>
          <a:lstStyle/>
          <a:p>
            <a:r>
              <a:rPr lang="es-ES" dirty="0"/>
              <a:t>Apollinaire - cubismo</a:t>
            </a:r>
          </a:p>
        </p:txBody>
      </p:sp>
      <p:pic>
        <p:nvPicPr>
          <p:cNvPr id="3" name="Imagen 2">
            <a:extLst>
              <a:ext uri="{FF2B5EF4-FFF2-40B4-BE49-F238E27FC236}">
                <a16:creationId xmlns:a16="http://schemas.microsoft.com/office/drawing/2014/main" id="{2BD4D5A2-BB43-412C-BBEB-BAD717D2F965}"/>
              </a:ext>
            </a:extLst>
          </p:cNvPr>
          <p:cNvPicPr>
            <a:picLocks noChangeAspect="1"/>
          </p:cNvPicPr>
          <p:nvPr/>
        </p:nvPicPr>
        <p:blipFill>
          <a:blip r:embed="rId2"/>
          <a:stretch>
            <a:fillRect/>
          </a:stretch>
        </p:blipFill>
        <p:spPr>
          <a:xfrm>
            <a:off x="1251678" y="1659013"/>
            <a:ext cx="6553200" cy="4816602"/>
          </a:xfrm>
          <a:prstGeom prst="rect">
            <a:avLst/>
          </a:prstGeom>
        </p:spPr>
      </p:pic>
      <p:pic>
        <p:nvPicPr>
          <p:cNvPr id="4" name="Imagen 3">
            <a:extLst>
              <a:ext uri="{FF2B5EF4-FFF2-40B4-BE49-F238E27FC236}">
                <a16:creationId xmlns:a16="http://schemas.microsoft.com/office/drawing/2014/main" id="{741DFEC9-2F92-4916-972F-894382B32C31}"/>
              </a:ext>
            </a:extLst>
          </p:cNvPr>
          <p:cNvPicPr>
            <a:picLocks noChangeAspect="1"/>
          </p:cNvPicPr>
          <p:nvPr/>
        </p:nvPicPr>
        <p:blipFill>
          <a:blip r:embed="rId3"/>
          <a:stretch>
            <a:fillRect/>
          </a:stretch>
        </p:blipFill>
        <p:spPr>
          <a:xfrm>
            <a:off x="7976819" y="956604"/>
            <a:ext cx="3814464" cy="4285700"/>
          </a:xfrm>
          <a:prstGeom prst="rect">
            <a:avLst/>
          </a:prstGeom>
        </p:spPr>
      </p:pic>
    </p:spTree>
    <p:extLst>
      <p:ext uri="{BB962C8B-B14F-4D97-AF65-F5344CB8AC3E}">
        <p14:creationId xmlns:p14="http://schemas.microsoft.com/office/powerpoint/2010/main" val="388993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1782B38E-5E9D-4F47-B482-7797B14CA5F4}"/>
              </a:ext>
            </a:extLst>
          </p:cNvPr>
          <p:cNvPicPr>
            <a:picLocks noChangeAspect="1"/>
          </p:cNvPicPr>
          <p:nvPr/>
        </p:nvPicPr>
        <p:blipFill>
          <a:blip r:embed="rId2"/>
          <a:stretch>
            <a:fillRect/>
          </a:stretch>
        </p:blipFill>
        <p:spPr>
          <a:xfrm>
            <a:off x="1172308" y="2757269"/>
            <a:ext cx="4923692" cy="3692769"/>
          </a:xfrm>
          <a:prstGeom prst="rect">
            <a:avLst/>
          </a:prstGeom>
        </p:spPr>
      </p:pic>
      <p:pic>
        <p:nvPicPr>
          <p:cNvPr id="7" name="Imagen 6">
            <a:extLst>
              <a:ext uri="{FF2B5EF4-FFF2-40B4-BE49-F238E27FC236}">
                <a16:creationId xmlns:a16="http://schemas.microsoft.com/office/drawing/2014/main" id="{C7BD2A26-6C5F-4E78-B90D-7C3C7E430124}"/>
              </a:ext>
            </a:extLst>
          </p:cNvPr>
          <p:cNvPicPr>
            <a:picLocks noChangeAspect="1"/>
          </p:cNvPicPr>
          <p:nvPr/>
        </p:nvPicPr>
        <p:blipFill>
          <a:blip r:embed="rId3"/>
          <a:stretch>
            <a:fillRect/>
          </a:stretch>
        </p:blipFill>
        <p:spPr>
          <a:xfrm>
            <a:off x="4394557" y="267286"/>
            <a:ext cx="6937849" cy="5200339"/>
          </a:xfrm>
          <a:prstGeom prst="rect">
            <a:avLst/>
          </a:prstGeom>
        </p:spPr>
      </p:pic>
    </p:spTree>
    <p:extLst>
      <p:ext uri="{BB962C8B-B14F-4D97-AF65-F5344CB8AC3E}">
        <p14:creationId xmlns:p14="http://schemas.microsoft.com/office/powerpoint/2010/main" val="3811013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768882-C9CE-432E-B1B1-542CE1AF8EF7}"/>
              </a:ext>
            </a:extLst>
          </p:cNvPr>
          <p:cNvSpPr>
            <a:spLocks noGrp="1"/>
          </p:cNvSpPr>
          <p:nvPr>
            <p:ph type="title"/>
          </p:nvPr>
        </p:nvSpPr>
        <p:spPr>
          <a:xfrm>
            <a:off x="1251678" y="382385"/>
            <a:ext cx="10178322" cy="767146"/>
          </a:xfrm>
        </p:spPr>
        <p:txBody>
          <a:bodyPr>
            <a:normAutofit fontScale="90000"/>
          </a:bodyPr>
          <a:lstStyle/>
          <a:p>
            <a:pPr algn="ctr"/>
            <a:r>
              <a:rPr lang="es-ES" dirty="0"/>
              <a:t>Generación 27</a:t>
            </a:r>
            <a:br>
              <a:rPr lang="es-ES" dirty="0"/>
            </a:br>
            <a:endParaRPr lang="es-ES" dirty="0"/>
          </a:p>
        </p:txBody>
      </p:sp>
      <p:pic>
        <p:nvPicPr>
          <p:cNvPr id="4" name="Marcador de contenido 3">
            <a:extLst>
              <a:ext uri="{FF2B5EF4-FFF2-40B4-BE49-F238E27FC236}">
                <a16:creationId xmlns:a16="http://schemas.microsoft.com/office/drawing/2014/main" id="{A0B3391E-09D9-48AD-BF61-7D125174CE2B}"/>
              </a:ext>
            </a:extLst>
          </p:cNvPr>
          <p:cNvPicPr>
            <a:picLocks noGrp="1" noChangeAspect="1"/>
          </p:cNvPicPr>
          <p:nvPr>
            <p:ph idx="1"/>
          </p:nvPr>
        </p:nvPicPr>
        <p:blipFill>
          <a:blip r:embed="rId2"/>
          <a:stretch>
            <a:fillRect/>
          </a:stretch>
        </p:blipFill>
        <p:spPr>
          <a:xfrm>
            <a:off x="2303533" y="1149531"/>
            <a:ext cx="7584934" cy="4065905"/>
          </a:xfrm>
          <a:prstGeom prst="rect">
            <a:avLst/>
          </a:prstGeom>
        </p:spPr>
      </p:pic>
      <p:sp>
        <p:nvSpPr>
          <p:cNvPr id="5" name="CuadroTexto 4">
            <a:extLst>
              <a:ext uri="{FF2B5EF4-FFF2-40B4-BE49-F238E27FC236}">
                <a16:creationId xmlns:a16="http://schemas.microsoft.com/office/drawing/2014/main" id="{74F5AEDB-0570-41E7-9915-A136BCF24B5D}"/>
              </a:ext>
            </a:extLst>
          </p:cNvPr>
          <p:cNvSpPr txBox="1"/>
          <p:nvPr/>
        </p:nvSpPr>
        <p:spPr>
          <a:xfrm>
            <a:off x="1136469" y="5512526"/>
            <a:ext cx="10489473" cy="923330"/>
          </a:xfrm>
          <a:prstGeom prst="rect">
            <a:avLst/>
          </a:prstGeom>
          <a:noFill/>
        </p:spPr>
        <p:txBody>
          <a:bodyPr wrap="square" rtlCol="0">
            <a:spAutoFit/>
          </a:bodyPr>
          <a:lstStyle/>
          <a:p>
            <a:r>
              <a:rPr lang="es-ES"/>
              <a:t>Bajo el marbete de “Generación del 27” o “Grupo del 27” se agrupan nombres como Pedro Salinas, Vicente Aleixandre, Jorge Guillén, Luis Cernuda, Federico García Lorca, Dámaso Alonso, Gerardo Diego, Rafael Alberti, Emilio Prados y Manuel Altolaguirre.</a:t>
            </a:r>
          </a:p>
        </p:txBody>
      </p:sp>
    </p:spTree>
    <p:extLst>
      <p:ext uri="{BB962C8B-B14F-4D97-AF65-F5344CB8AC3E}">
        <p14:creationId xmlns:p14="http://schemas.microsoft.com/office/powerpoint/2010/main" val="861546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FBC24BA-F265-4494-8755-3A312DC46D33}"/>
              </a:ext>
            </a:extLst>
          </p:cNvPr>
          <p:cNvSpPr txBox="1"/>
          <p:nvPr/>
        </p:nvSpPr>
        <p:spPr>
          <a:xfrm>
            <a:off x="1084216" y="474345"/>
            <a:ext cx="10659291" cy="6186309"/>
          </a:xfrm>
          <a:prstGeom prst="rect">
            <a:avLst/>
          </a:prstGeom>
          <a:noFill/>
        </p:spPr>
        <p:txBody>
          <a:bodyPr wrap="square" rtlCol="0">
            <a:spAutoFit/>
          </a:bodyPr>
          <a:lstStyle/>
          <a:p>
            <a:r>
              <a:rPr lang="es-ES" sz="2000" dirty="0"/>
              <a:t>Habitualmente se habla de “Generación del 27”, aunque los autores que la formen no cumplan en su totalidad todos los requisitos establecidos por el crítico alemán Julius Peterson para hablar de generación literaria:</a:t>
            </a:r>
          </a:p>
          <a:p>
            <a:endParaRPr lang="es-ES" sz="2000" dirty="0"/>
          </a:p>
          <a:p>
            <a:pPr algn="ctr"/>
            <a:r>
              <a:rPr lang="es-ES" sz="2000" dirty="0"/>
              <a:t>Nacimiento en años poco distantes</a:t>
            </a:r>
          </a:p>
          <a:p>
            <a:pPr algn="ctr"/>
            <a:r>
              <a:rPr lang="es-ES" sz="2000" dirty="0"/>
              <a:t>Formación intelectual semejante</a:t>
            </a:r>
          </a:p>
          <a:p>
            <a:pPr algn="ctr"/>
            <a:r>
              <a:rPr lang="es-ES" sz="2000" b="1" dirty="0"/>
              <a:t>Relaciones personales entre ellos</a:t>
            </a:r>
            <a:endParaRPr lang="es-ES" sz="2000" dirty="0"/>
          </a:p>
          <a:p>
            <a:pPr algn="ctr"/>
            <a:r>
              <a:rPr lang="es-ES" sz="2000" b="1" dirty="0"/>
              <a:t>Participación en actos colectivos propios</a:t>
            </a:r>
            <a:endParaRPr lang="es-ES" sz="2000" dirty="0"/>
          </a:p>
          <a:p>
            <a:pPr algn="ctr"/>
            <a:r>
              <a:rPr lang="es-ES" sz="2000" b="1" dirty="0"/>
              <a:t>Existencia de un “acontecimiento generacional” que aglutine sus voluntades</a:t>
            </a:r>
            <a:endParaRPr lang="es-ES" sz="2000" dirty="0"/>
          </a:p>
          <a:p>
            <a:pPr algn="ctr"/>
            <a:r>
              <a:rPr lang="es-ES" sz="2000" dirty="0"/>
              <a:t>Presencia de un “guía”</a:t>
            </a:r>
          </a:p>
          <a:p>
            <a:pPr algn="ctr"/>
            <a:r>
              <a:rPr lang="es-ES" sz="2000" dirty="0"/>
              <a:t>Rasgos comunes de estilo (“lenguaje generacional”)</a:t>
            </a:r>
          </a:p>
          <a:p>
            <a:pPr algn="ctr"/>
            <a:endParaRPr lang="es-ES" sz="2000" dirty="0"/>
          </a:p>
          <a:p>
            <a:r>
              <a:rPr lang="es-ES" sz="2000" dirty="0"/>
              <a:t>Si bien sus nacimientos se sitúan en una zona de fechas que no rebasa los quince años, otros autores nacidos en esos años nunca han sido incluidos en el grupo. Muchos de ellos tienen una formación universitaria y ejercieron de profesores, pero no todos. Tampoco se puede hablar de la presencia de un guía, ni de un lenguaje generacional pues cada uno labró su propio estilo.</a:t>
            </a:r>
          </a:p>
          <a:p>
            <a:r>
              <a:rPr lang="es-ES" sz="2000" dirty="0"/>
              <a:t>A pesar de lo dicho, es innegable que estos poetas tenían una clara conciencia de grupo nacida de la amistad y de experiencias comunes.</a:t>
            </a:r>
          </a:p>
          <a:p>
            <a:endParaRPr lang="es-ES" dirty="0"/>
          </a:p>
          <a:p>
            <a:endParaRPr lang="es-ES" dirty="0"/>
          </a:p>
        </p:txBody>
      </p:sp>
    </p:spTree>
    <p:extLst>
      <p:ext uri="{BB962C8B-B14F-4D97-AF65-F5344CB8AC3E}">
        <p14:creationId xmlns:p14="http://schemas.microsoft.com/office/powerpoint/2010/main" val="3227136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1F0E906-9C1D-4691-B63E-A363074C79B8}"/>
              </a:ext>
            </a:extLst>
          </p:cNvPr>
          <p:cNvSpPr txBox="1"/>
          <p:nvPr/>
        </p:nvSpPr>
        <p:spPr>
          <a:xfrm>
            <a:off x="1031966" y="-105332"/>
            <a:ext cx="10646228" cy="7078861"/>
          </a:xfrm>
          <a:prstGeom prst="rect">
            <a:avLst/>
          </a:prstGeom>
          <a:noFill/>
        </p:spPr>
        <p:txBody>
          <a:bodyPr wrap="square" rtlCol="0">
            <a:spAutoFit/>
          </a:bodyPr>
          <a:lstStyle/>
          <a:p>
            <a:pPr algn="ctr"/>
            <a:endParaRPr lang="es-ES" dirty="0"/>
          </a:p>
          <a:p>
            <a:pPr algn="ctr"/>
            <a:r>
              <a:rPr lang="es-ES" dirty="0"/>
              <a:t>La denominación del 27 surgió de un </a:t>
            </a:r>
            <a:r>
              <a:rPr lang="es-ES" dirty="0">
                <a:hlinkClick r:id="rId2"/>
              </a:rPr>
              <a:t>acto cultural </a:t>
            </a:r>
            <a:r>
              <a:rPr lang="es-ES" dirty="0"/>
              <a:t>que se celebró en el Ateneo de Sevilla para homenajear al poeta sevillano </a:t>
            </a:r>
            <a:r>
              <a:rPr lang="es-ES" dirty="0">
                <a:hlinkClick r:id="rId3"/>
              </a:rPr>
              <a:t>Luis de Góngora</a:t>
            </a:r>
            <a:r>
              <a:rPr lang="es-ES" dirty="0"/>
              <a:t> en el tercer centenario de su muerte.</a:t>
            </a:r>
          </a:p>
          <a:p>
            <a:pPr algn="ctr"/>
            <a:endParaRPr lang="es-ES" sz="2800" b="1" dirty="0">
              <a:solidFill>
                <a:srgbClr val="C00000"/>
              </a:solidFill>
            </a:endParaRPr>
          </a:p>
          <a:p>
            <a:r>
              <a:rPr lang="es-ES" sz="2000" b="1" dirty="0">
                <a:solidFill>
                  <a:srgbClr val="C00000"/>
                </a:solidFill>
              </a:rPr>
              <a:t>GENERACIÓN DE LA AMISTAD</a:t>
            </a:r>
          </a:p>
          <a:p>
            <a:endParaRPr lang="es-ES" dirty="0"/>
          </a:p>
          <a:p>
            <a:r>
              <a:rPr lang="es-ES" dirty="0"/>
              <a:t>A este grupo de poetas se le ha llamado la “Generación de la amistad”. La Residencia de Estudiantes de Madrid fue su privilegiado lugar de encuentro. Allí vivieron algunos y otros acudieron a participar de las actividades culturales (exposiciones, representaciones teatrales, tertulias) que se realizaban.</a:t>
            </a:r>
          </a:p>
          <a:p>
            <a:endParaRPr lang="es-ES" dirty="0"/>
          </a:p>
          <a:p>
            <a:r>
              <a:rPr lang="es-ES" dirty="0"/>
              <a:t>Participaron en las revistas más importantes del momento, como la Revista de Occidente y La Gaceta literaria, pero también en otras más: Litoral (Málaga, 1926), Verso y prosa (Murcia, 1927), Mediodía (Sevilla), Cruz y Raya (Madrid, 1933) y Caballo verde para la poesía (Madrid, 1935).</a:t>
            </a:r>
          </a:p>
          <a:p>
            <a:r>
              <a:rPr lang="es-ES" dirty="0"/>
              <a:t> 	</a:t>
            </a:r>
          </a:p>
          <a:p>
            <a:r>
              <a:rPr lang="es-ES" sz="2000" b="1" dirty="0">
                <a:solidFill>
                  <a:srgbClr val="C00000"/>
                </a:solidFill>
              </a:rPr>
              <a:t>ETAPAS</a:t>
            </a:r>
          </a:p>
          <a:p>
            <a:endParaRPr lang="es-ES" dirty="0"/>
          </a:p>
          <a:p>
            <a:r>
              <a:rPr lang="es-ES" b="1" dirty="0">
                <a:solidFill>
                  <a:srgbClr val="C00000"/>
                </a:solidFill>
              </a:rPr>
              <a:t>―Primera etapa: </a:t>
            </a:r>
            <a:r>
              <a:rPr lang="es-ES" dirty="0"/>
              <a:t>hasta 1927. Esta primera etapa está marcada por el influjo de las primeras vanguardias. Juan Ramón Jiménez los orienta hacia la “poesía pura ”. La lírica popular ejerció influencia sobre ellos, lo mismo que los clásicos como Góngora.</a:t>
            </a:r>
          </a:p>
          <a:p>
            <a:r>
              <a:rPr lang="es-ES" b="1" dirty="0">
                <a:solidFill>
                  <a:srgbClr val="C00000"/>
                </a:solidFill>
              </a:rPr>
              <a:t>―Segunda etapa: </a:t>
            </a:r>
            <a:r>
              <a:rPr lang="es-ES" dirty="0"/>
              <a:t>de 1927 hasta la guerra civil (1936). Se inicia un proceso de rehumanización, que coincide con la irrupción del Surrealismo.</a:t>
            </a:r>
          </a:p>
          <a:p>
            <a:r>
              <a:rPr lang="es-ES" b="1" dirty="0">
                <a:solidFill>
                  <a:srgbClr val="C00000"/>
                </a:solidFill>
              </a:rPr>
              <a:t>―Tercera etapa: </a:t>
            </a:r>
            <a:r>
              <a:rPr lang="es-ES" dirty="0"/>
              <a:t>Después de la guerra (1939). Después de la guerra. La Guerra Civil fue la causa de la dispersión del grupo. F. G. Lorca fue asesinado; Pedro Salinas, Jorge Guillén, Luis Cernuda y Rafael Alberti se exiliaron; Dámaso Alonso, Vicente Aleixandre y Gerardo Diego permanecieron en España. </a:t>
            </a:r>
          </a:p>
        </p:txBody>
      </p:sp>
    </p:spTree>
    <p:extLst>
      <p:ext uri="{BB962C8B-B14F-4D97-AF65-F5344CB8AC3E}">
        <p14:creationId xmlns:p14="http://schemas.microsoft.com/office/powerpoint/2010/main" val="3360438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5C57E78-EEA1-41C5-A1D3-052785409D37}"/>
              </a:ext>
            </a:extLst>
          </p:cNvPr>
          <p:cNvPicPr>
            <a:picLocks noChangeAspect="1"/>
          </p:cNvPicPr>
          <p:nvPr/>
        </p:nvPicPr>
        <p:blipFill>
          <a:blip r:embed="rId2"/>
          <a:stretch>
            <a:fillRect/>
          </a:stretch>
        </p:blipFill>
        <p:spPr>
          <a:xfrm>
            <a:off x="1563188" y="58782"/>
            <a:ext cx="9065623" cy="6799218"/>
          </a:xfrm>
          <a:prstGeom prst="rect">
            <a:avLst/>
          </a:prstGeom>
        </p:spPr>
      </p:pic>
    </p:spTree>
    <p:extLst>
      <p:ext uri="{BB962C8B-B14F-4D97-AF65-F5344CB8AC3E}">
        <p14:creationId xmlns:p14="http://schemas.microsoft.com/office/powerpoint/2010/main" val="2345623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692BECF-5975-40C9-A8E1-ECC5B1F81A19}"/>
              </a:ext>
            </a:extLst>
          </p:cNvPr>
          <p:cNvSpPr>
            <a:spLocks noGrp="1"/>
          </p:cNvSpPr>
          <p:nvPr>
            <p:ph idx="1"/>
          </p:nvPr>
        </p:nvSpPr>
        <p:spPr>
          <a:xfrm>
            <a:off x="1251678" y="600891"/>
            <a:ext cx="10178322" cy="5278701"/>
          </a:xfrm>
        </p:spPr>
        <p:txBody>
          <a:bodyPr/>
          <a:lstStyle/>
          <a:p>
            <a:pPr marL="0" indent="0" algn="ctr">
              <a:buNone/>
            </a:pPr>
            <a:endParaRPr lang="es-ES" dirty="0">
              <a:hlinkClick r:id="rId2"/>
            </a:endParaRPr>
          </a:p>
          <a:p>
            <a:pPr marL="0" indent="0" algn="ctr">
              <a:buNone/>
            </a:pPr>
            <a:r>
              <a:rPr lang="es-ES" sz="3200" u="sng" dirty="0">
                <a:solidFill>
                  <a:srgbClr val="00B050"/>
                </a:solidFill>
                <a:hlinkClick r:id="rId3"/>
              </a:rPr>
              <a:t>FEDERICO GARCÍA LORCA</a:t>
            </a:r>
            <a:endParaRPr lang="es-ES" sz="3200" u="sng" dirty="0">
              <a:solidFill>
                <a:srgbClr val="00B050"/>
              </a:solidFill>
              <a:hlinkClick r:id="rId2"/>
            </a:endParaRPr>
          </a:p>
          <a:p>
            <a:pPr marL="0" indent="0" algn="ctr">
              <a:buNone/>
            </a:pPr>
            <a:r>
              <a:rPr lang="es-ES" sz="3200" dirty="0">
                <a:hlinkClick r:id="rId3"/>
              </a:rPr>
              <a:t>http://www.rtve.es/alacarta/videos/uned/federico-garcia-lorca/871167/</a:t>
            </a:r>
            <a:endParaRPr lang="es-ES" sz="3200" dirty="0">
              <a:hlinkClick r:id="rId2"/>
            </a:endParaRPr>
          </a:p>
          <a:p>
            <a:pPr marL="0" indent="0" algn="ctr">
              <a:buNone/>
            </a:pPr>
            <a:endParaRPr lang="es-ES" sz="3200" dirty="0">
              <a:hlinkClick r:id="rId2"/>
            </a:endParaRPr>
          </a:p>
          <a:p>
            <a:pPr marL="0" indent="0" algn="ctr">
              <a:buNone/>
            </a:pPr>
            <a:r>
              <a:rPr lang="es-ES" sz="3200" dirty="0">
                <a:hlinkClick r:id="rId2"/>
              </a:rPr>
              <a:t>“LAS SIN SOMBRERO” MUJERES DEL 27 </a:t>
            </a:r>
          </a:p>
          <a:p>
            <a:pPr marL="0" indent="0" algn="ctr">
              <a:buNone/>
            </a:pPr>
            <a:r>
              <a:rPr lang="es-ES" sz="3200" dirty="0">
                <a:hlinkClick r:id="rId2"/>
              </a:rPr>
              <a:t>http://www.rtve.es/lassinsombrero/es</a:t>
            </a:r>
            <a:endParaRPr lang="es-ES" sz="3200" dirty="0"/>
          </a:p>
        </p:txBody>
      </p:sp>
    </p:spTree>
    <p:extLst>
      <p:ext uri="{BB962C8B-B14F-4D97-AF65-F5344CB8AC3E}">
        <p14:creationId xmlns:p14="http://schemas.microsoft.com/office/powerpoint/2010/main" val="2404277448"/>
      </p:ext>
    </p:extLst>
  </p:cSld>
  <p:clrMapOvr>
    <a:masterClrMapping/>
  </p:clrMapOvr>
</p:sld>
</file>

<file path=ppt/theme/theme1.xml><?xml version="1.0" encoding="utf-8"?>
<a:theme xmlns:a="http://schemas.openxmlformats.org/drawingml/2006/main" name="Distintivo">
  <a:themeElements>
    <a:clrScheme name="Verde amari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docProps/app.xml><?xml version="1.0" encoding="utf-8"?>
<Properties xmlns="http://schemas.openxmlformats.org/officeDocument/2006/extended-properties" xmlns:vt="http://schemas.openxmlformats.org/officeDocument/2006/docPropsVTypes">
  <Template>TM10001106[[fn=Distintivo]]</Template>
  <TotalTime>165</TotalTime>
  <Words>400</Words>
  <Application>Microsoft Office PowerPoint</Application>
  <PresentationFormat>Panorámica</PresentationFormat>
  <Paragraphs>48</Paragraphs>
  <Slides>13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13</vt:i4>
      </vt:variant>
    </vt:vector>
  </HeadingPairs>
  <TitlesOfParts>
    <vt:vector size="17" baseType="lpstr">
      <vt:lpstr>Arial</vt:lpstr>
      <vt:lpstr>Gill Sans MT</vt:lpstr>
      <vt:lpstr>Impact</vt:lpstr>
      <vt:lpstr>Distintivo</vt:lpstr>
      <vt:lpstr>Vanguardias  generación 27</vt:lpstr>
      <vt:lpstr>vanguardias</vt:lpstr>
      <vt:lpstr>Cubismo - PIcaso</vt:lpstr>
      <vt:lpstr>Surrealismo - dalí</vt:lpstr>
      <vt:lpstr>dadaísmo</vt:lpstr>
      <vt:lpstr>Presentación de PowerPoint</vt:lpstr>
      <vt:lpstr>Apollinaire - cubismo</vt:lpstr>
      <vt:lpstr>Presentación de PowerPoint</vt:lpstr>
      <vt:lpstr>Generación 27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Vanguardias  generación 27</dc:title>
  <dc:creator>María Doménech Ballester</dc:creator>
  <cp:lastModifiedBy>María Doménech Ballester</cp:lastModifiedBy>
  <cp:revision>8</cp:revision>
  <dcterms:created xsi:type="dcterms:W3CDTF">2018-01-30T05:51:31Z</dcterms:created>
  <dcterms:modified xsi:type="dcterms:W3CDTF">2018-01-30T11:07:43Z</dcterms:modified>
</cp:coreProperties>
</file>