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70" r:id="rId2"/>
    <p:sldId id="268" r:id="rId3"/>
    <p:sldId id="266" r:id="rId4"/>
    <p:sldId id="264" r:id="rId5"/>
    <p:sldId id="271" r:id="rId6"/>
    <p:sldId id="275" r:id="rId7"/>
    <p:sldId id="256" r:id="rId8"/>
    <p:sldId id="265" r:id="rId9"/>
    <p:sldId id="273" r:id="rId10"/>
    <p:sldId id="263" r:id="rId11"/>
    <p:sldId id="272" r:id="rId12"/>
    <p:sldId id="274" r:id="rId13"/>
    <p:sldId id="258" r:id="rId14"/>
    <p:sldId id="257" r:id="rId15"/>
    <p:sldId id="259" r:id="rId16"/>
    <p:sldId id="269" r:id="rId17"/>
    <p:sldId id="261" r:id="rId18"/>
    <p:sldId id="26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7" autoAdjust="0"/>
    <p:restoredTop sz="94660"/>
  </p:normalViewPr>
  <p:slideViewPr>
    <p:cSldViewPr snapToGrid="0">
      <p:cViewPr varScale="1">
        <p:scale>
          <a:sx n="91" d="100"/>
          <a:sy n="91" d="100"/>
        </p:scale>
        <p:origin x="63" y="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474887-D6BC-4A24-B57F-D749AC63B845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828F5DA-11DB-48DE-8A88-1050100FD47E}">
      <dgm:prSet phldrT="[Texto]" custT="1"/>
      <dgm:spPr>
        <a:solidFill>
          <a:schemeClr val="bg1">
            <a:lumMod val="95000"/>
          </a:schemeClr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4000" dirty="0"/>
            <a:t>Renacimiento y literatura</a:t>
          </a:r>
        </a:p>
      </dgm:t>
    </dgm:pt>
    <dgm:pt modelId="{DFE32C6E-2643-4995-92F8-09CDA021B028}" type="parTrans" cxnId="{C6D48A27-723B-4A03-9BB2-8754C0650C41}">
      <dgm:prSet/>
      <dgm:spPr/>
      <dgm:t>
        <a:bodyPr/>
        <a:lstStyle/>
        <a:p>
          <a:endParaRPr lang="es-ES"/>
        </a:p>
      </dgm:t>
    </dgm:pt>
    <dgm:pt modelId="{072426AA-7C96-4E69-9C50-1BC59FF7703A}" type="sibTrans" cxnId="{C6D48A27-723B-4A03-9BB2-8754C0650C41}">
      <dgm:prSet/>
      <dgm:spPr/>
      <dgm:t>
        <a:bodyPr/>
        <a:lstStyle/>
        <a:p>
          <a:endParaRPr lang="es-ES"/>
        </a:p>
      </dgm:t>
    </dgm:pt>
    <dgm:pt modelId="{57CD2ED0-00F9-4C23-B9AE-2A734554F723}">
      <dgm:prSet phldrT="[Texto]" custT="1"/>
      <dgm:spPr>
        <a:solidFill>
          <a:schemeClr val="accent2"/>
        </a:solidFill>
      </dgm:spPr>
      <dgm:t>
        <a:bodyPr/>
        <a:lstStyle/>
        <a:p>
          <a:r>
            <a:rPr lang="es-ES" sz="2800" b="1" dirty="0">
              <a:solidFill>
                <a:srgbClr val="C00000"/>
              </a:solidFill>
            </a:rPr>
            <a:t>LENGUA LITERARIA</a:t>
          </a:r>
        </a:p>
        <a:p>
          <a:endParaRPr lang="es-ES" sz="1400" b="1" dirty="0">
            <a:solidFill>
              <a:srgbClr val="C00000"/>
            </a:solidFill>
          </a:endParaRPr>
        </a:p>
        <a:p>
          <a:r>
            <a:rPr lang="es-ES" sz="1400" b="1" dirty="0">
              <a:solidFill>
                <a:srgbClr val="C00000"/>
              </a:solidFill>
            </a:rPr>
            <a:t>Primera mitad: </a:t>
          </a:r>
          <a:r>
            <a:rPr lang="es-ES" sz="1400" dirty="0">
              <a:solidFill>
                <a:schemeClr val="tx1"/>
              </a:solidFill>
            </a:rPr>
            <a:t>“</a:t>
          </a:r>
          <a:r>
            <a:rPr lang="es-ES" sz="1400" i="1" dirty="0">
              <a:solidFill>
                <a:schemeClr val="tx1"/>
              </a:solidFill>
            </a:rPr>
            <a:t>Escribo como hablo, (…) y </a:t>
          </a:r>
          <a:r>
            <a:rPr lang="es-ES" sz="1400" i="1" dirty="0" err="1">
              <a:solidFill>
                <a:schemeClr val="tx1"/>
              </a:solidFill>
            </a:rPr>
            <a:t>dígolo</a:t>
          </a:r>
          <a:r>
            <a:rPr lang="es-ES" sz="1400" i="1" dirty="0">
              <a:solidFill>
                <a:schemeClr val="tx1"/>
              </a:solidFill>
            </a:rPr>
            <a:t> cuanto más llanamente me es posible porque, a mi entender, en ninguna lengua está bien la afectación”. </a:t>
          </a:r>
          <a:r>
            <a:rPr lang="es-ES" sz="1400" b="1" i="1" dirty="0">
              <a:solidFill>
                <a:schemeClr val="tx1"/>
              </a:solidFill>
            </a:rPr>
            <a:t>Juan de Valdés</a:t>
          </a:r>
          <a:r>
            <a:rPr lang="es-ES" sz="1400" i="1" dirty="0">
              <a:solidFill>
                <a:schemeClr val="tx1"/>
              </a:solidFill>
            </a:rPr>
            <a:t>.</a:t>
          </a:r>
          <a:endParaRPr lang="es-ES" sz="1400" b="1" dirty="0">
            <a:solidFill>
              <a:srgbClr val="C00000"/>
            </a:solidFill>
          </a:endParaRPr>
        </a:p>
        <a:p>
          <a:r>
            <a:rPr lang="es-ES" sz="1400" b="1" dirty="0">
              <a:solidFill>
                <a:srgbClr val="C00000"/>
              </a:solidFill>
            </a:rPr>
            <a:t>Segunda mitad: </a:t>
          </a:r>
          <a:r>
            <a:rPr lang="es-ES" sz="1400" dirty="0">
              <a:solidFill>
                <a:schemeClr val="tx1"/>
              </a:solidFill>
            </a:rPr>
            <a:t>“</a:t>
          </a:r>
          <a:r>
            <a:rPr lang="es-ES" sz="1400" i="1" dirty="0">
              <a:solidFill>
                <a:schemeClr val="tx1"/>
              </a:solidFill>
            </a:rPr>
            <a:t>(…) Y mira el sonido </a:t>
          </a:r>
          <a:r>
            <a:rPr lang="es-ES" sz="1400" i="1" dirty="0" err="1">
              <a:solidFill>
                <a:schemeClr val="tx1"/>
              </a:solidFill>
            </a:rPr>
            <a:t>dellas</a:t>
          </a:r>
          <a:r>
            <a:rPr lang="es-ES" sz="1400" i="1" dirty="0">
              <a:solidFill>
                <a:schemeClr val="tx1"/>
              </a:solidFill>
            </a:rPr>
            <a:t>, y aun cuenta a veces las letras, y las pesa y las mide y las compone para que, no solamente digan con claridad lo que quiere decir, sino también con armonía y dulzura.” </a:t>
          </a:r>
          <a:r>
            <a:rPr lang="es-ES" sz="1400" b="1" i="1" dirty="0">
              <a:solidFill>
                <a:schemeClr val="tx1"/>
              </a:solidFill>
            </a:rPr>
            <a:t>Fray Luis de León.</a:t>
          </a:r>
          <a:endParaRPr lang="es-ES" sz="1400" dirty="0"/>
        </a:p>
      </dgm:t>
    </dgm:pt>
    <dgm:pt modelId="{3804C4D6-6817-4924-994F-F9C0AA8D301D}" type="parTrans" cxnId="{5CDD0F92-53DD-49BC-BBE1-184996D3111E}">
      <dgm:prSet/>
      <dgm:spPr/>
      <dgm:t>
        <a:bodyPr/>
        <a:lstStyle/>
        <a:p>
          <a:endParaRPr lang="es-ES"/>
        </a:p>
      </dgm:t>
    </dgm:pt>
    <dgm:pt modelId="{A3531B7E-6CC4-4C26-B19E-BE559EF83597}" type="sibTrans" cxnId="{5CDD0F92-53DD-49BC-BBE1-184996D3111E}">
      <dgm:prSet/>
      <dgm:spPr/>
      <dgm:t>
        <a:bodyPr/>
        <a:lstStyle/>
        <a:p>
          <a:endParaRPr lang="es-ES"/>
        </a:p>
      </dgm:t>
    </dgm:pt>
    <dgm:pt modelId="{275E3F30-5892-4DE3-B982-68700ED7A227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endParaRPr lang="es-ES" sz="2300" b="1" dirty="0">
            <a:solidFill>
              <a:srgbClr val="C00000"/>
            </a:solidFill>
          </a:endParaRPr>
        </a:p>
        <a:p>
          <a:pPr algn="ctr"/>
          <a:r>
            <a:rPr lang="es-ES" sz="2800" b="1" dirty="0">
              <a:solidFill>
                <a:srgbClr val="C00000"/>
              </a:solidFill>
            </a:rPr>
            <a:t>TEMAS LITERARIOS</a:t>
          </a:r>
        </a:p>
        <a:p>
          <a:pPr algn="ctr">
            <a:buFont typeface="Arial" panose="020B0604020202020204" pitchFamily="34" charset="0"/>
            <a:buChar char="•"/>
          </a:pPr>
          <a:endParaRPr lang="es-ES" sz="1600" i="0" dirty="0">
            <a:solidFill>
              <a:schemeClr val="tx1"/>
            </a:solidFill>
          </a:endParaRPr>
        </a:p>
        <a:p>
          <a:pPr algn="l">
            <a:buFont typeface="Arial" panose="020B0604020202020204" pitchFamily="34" charset="0"/>
            <a:buChar char="•"/>
          </a:pPr>
          <a:r>
            <a:rPr lang="es-ES" sz="1600" i="0" dirty="0">
              <a:solidFill>
                <a:schemeClr val="tx1"/>
              </a:solidFill>
            </a:rPr>
            <a:t>	- El amor: sentimiento espiritual y purificador + 	perfeccionamiento moral</a:t>
          </a:r>
        </a:p>
        <a:p>
          <a:pPr algn="l">
            <a:buFont typeface="Arial" panose="020B0604020202020204" pitchFamily="34" charset="0"/>
            <a:buChar char="•"/>
          </a:pPr>
          <a:r>
            <a:rPr lang="es-ES" sz="1600" i="0" dirty="0">
              <a:solidFill>
                <a:schemeClr val="tx1"/>
              </a:solidFill>
            </a:rPr>
            <a:t>	- Belleza femenina</a:t>
          </a:r>
        </a:p>
        <a:p>
          <a:pPr algn="l">
            <a:buFont typeface="Arial" panose="020B0604020202020204" pitchFamily="34" charset="0"/>
            <a:buChar char="•"/>
          </a:pPr>
          <a:r>
            <a:rPr lang="es-ES" sz="1600" i="0" dirty="0">
              <a:solidFill>
                <a:schemeClr val="tx1"/>
              </a:solidFill>
            </a:rPr>
            <a:t>	- La naturaleza</a:t>
          </a:r>
        </a:p>
        <a:p>
          <a:pPr algn="l">
            <a:buFont typeface="Arial" panose="020B0604020202020204" pitchFamily="34" charset="0"/>
            <a:buChar char="•"/>
          </a:pPr>
          <a:r>
            <a:rPr lang="es-ES" sz="1600" i="0" dirty="0">
              <a:solidFill>
                <a:schemeClr val="tx1"/>
              </a:solidFill>
            </a:rPr>
            <a:t>	- La mitología grecolatina</a:t>
          </a:r>
          <a:endParaRPr lang="es-ES" sz="1600" b="1" dirty="0">
            <a:solidFill>
              <a:schemeClr val="tx1"/>
            </a:solidFill>
          </a:endParaRPr>
        </a:p>
        <a:p>
          <a:pPr algn="ctr"/>
          <a:endParaRPr lang="es-ES" sz="2300" dirty="0"/>
        </a:p>
      </dgm:t>
    </dgm:pt>
    <dgm:pt modelId="{DD20984B-E0DB-4CA9-A7FE-FE148AF92919}" type="parTrans" cxnId="{FAC20952-752F-4E29-B15F-F541AC566D8A}">
      <dgm:prSet/>
      <dgm:spPr/>
      <dgm:t>
        <a:bodyPr/>
        <a:lstStyle/>
        <a:p>
          <a:endParaRPr lang="es-ES"/>
        </a:p>
      </dgm:t>
    </dgm:pt>
    <dgm:pt modelId="{91D2E665-AC33-43E7-A746-68BC3F0EE9A5}" type="sibTrans" cxnId="{FAC20952-752F-4E29-B15F-F541AC566D8A}">
      <dgm:prSet/>
      <dgm:spPr/>
      <dgm:t>
        <a:bodyPr/>
        <a:lstStyle/>
        <a:p>
          <a:endParaRPr lang="es-ES"/>
        </a:p>
      </dgm:t>
    </dgm:pt>
    <dgm:pt modelId="{42A66CED-6FF3-463B-8D6B-B2A2C90D16EA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ES" sz="2800" b="1" dirty="0">
              <a:solidFill>
                <a:srgbClr val="C00000"/>
              </a:solidFill>
            </a:rPr>
            <a:t>RENOVACIÓN POÉTICA</a:t>
          </a:r>
        </a:p>
        <a:p>
          <a:r>
            <a:rPr lang="es-ES" sz="1600" dirty="0">
              <a:solidFill>
                <a:schemeClr val="tx1"/>
              </a:solidFill>
            </a:rPr>
            <a:t>Búsqueda de la autenticidad</a:t>
          </a:r>
        </a:p>
        <a:p>
          <a:r>
            <a:rPr lang="es-ES" sz="1600" dirty="0">
              <a:solidFill>
                <a:schemeClr val="tx1"/>
              </a:solidFill>
            </a:rPr>
            <a:t>Poesía de Petrarca</a:t>
          </a:r>
        </a:p>
        <a:p>
          <a:r>
            <a:rPr lang="es-ES" sz="1600" dirty="0">
              <a:solidFill>
                <a:schemeClr val="tx1"/>
              </a:solidFill>
            </a:rPr>
            <a:t>Endecasílabos, encabalgamientos…</a:t>
          </a:r>
        </a:p>
        <a:p>
          <a:r>
            <a:rPr lang="es-ES" sz="1600" b="1" dirty="0">
              <a:solidFill>
                <a:schemeClr val="tx1"/>
              </a:solidFill>
            </a:rPr>
            <a:t>Andrea </a:t>
          </a:r>
          <a:r>
            <a:rPr lang="es-ES" sz="1600" b="1" dirty="0" err="1">
              <a:solidFill>
                <a:schemeClr val="tx1"/>
              </a:solidFill>
            </a:rPr>
            <a:t>Navaggiero</a:t>
          </a:r>
          <a:r>
            <a:rPr lang="es-ES" sz="1600" b="1" dirty="0">
              <a:solidFill>
                <a:schemeClr val="tx1"/>
              </a:solidFill>
            </a:rPr>
            <a:t> &gt; Juan Boscán &gt; Garcilaso de la Vega</a:t>
          </a:r>
        </a:p>
      </dgm:t>
    </dgm:pt>
    <dgm:pt modelId="{715A8E57-8939-44A2-980A-936CFE4A9048}" type="parTrans" cxnId="{2CA27728-83DA-4045-9729-E7B57FEF44CF}">
      <dgm:prSet/>
      <dgm:spPr/>
      <dgm:t>
        <a:bodyPr/>
        <a:lstStyle/>
        <a:p>
          <a:endParaRPr lang="es-ES"/>
        </a:p>
      </dgm:t>
    </dgm:pt>
    <dgm:pt modelId="{B46C475C-1DF7-466A-9AE8-065183267847}" type="sibTrans" cxnId="{2CA27728-83DA-4045-9729-E7B57FEF44CF}">
      <dgm:prSet/>
      <dgm:spPr/>
      <dgm:t>
        <a:bodyPr/>
        <a:lstStyle/>
        <a:p>
          <a:endParaRPr lang="es-ES"/>
        </a:p>
      </dgm:t>
    </dgm:pt>
    <dgm:pt modelId="{D73B3B8F-BC16-4682-882F-6C4091CEAF3E}">
      <dgm:prSet phldrT="[Texto]" phldr="1"/>
      <dgm:spPr/>
      <dgm:t>
        <a:bodyPr/>
        <a:lstStyle/>
        <a:p>
          <a:endParaRPr lang="es-ES"/>
        </a:p>
      </dgm:t>
    </dgm:pt>
    <dgm:pt modelId="{4B5CEE53-6E99-4DD6-86A9-391D0B7B4234}" type="parTrans" cxnId="{859D29E7-E5F3-4E6A-A8E1-7E3B917D39BD}">
      <dgm:prSet/>
      <dgm:spPr/>
      <dgm:t>
        <a:bodyPr/>
        <a:lstStyle/>
        <a:p>
          <a:endParaRPr lang="es-ES"/>
        </a:p>
      </dgm:t>
    </dgm:pt>
    <dgm:pt modelId="{30CB3F40-DE2C-4C6D-9D03-BE50A2AE67B0}" type="sibTrans" cxnId="{859D29E7-E5F3-4E6A-A8E1-7E3B917D39BD}">
      <dgm:prSet/>
      <dgm:spPr/>
      <dgm:t>
        <a:bodyPr/>
        <a:lstStyle/>
        <a:p>
          <a:endParaRPr lang="es-ES"/>
        </a:p>
      </dgm:t>
    </dgm:pt>
    <dgm:pt modelId="{32863447-4217-4985-B02D-85A5281F6DC8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s-ES" sz="3000" b="1" dirty="0">
            <a:solidFill>
              <a:srgbClr val="C00000"/>
            </a:solidFill>
          </a:endParaRPr>
        </a:p>
        <a:p>
          <a:r>
            <a:rPr lang="es-ES" sz="2800" b="1" dirty="0">
              <a:solidFill>
                <a:srgbClr val="C00000"/>
              </a:solidFill>
            </a:rPr>
            <a:t>NUEVOS METROS ITALIANOS </a:t>
          </a:r>
        </a:p>
        <a:p>
          <a:r>
            <a:rPr lang="es-ES" sz="1600" dirty="0">
              <a:solidFill>
                <a:schemeClr val="tx1"/>
              </a:solidFill>
            </a:rPr>
            <a:t>Utilizaban el ENDECASÍLABO como única medida del SONETO o en la OCTAVA REA.</a:t>
          </a:r>
        </a:p>
        <a:p>
          <a:r>
            <a:rPr lang="es-ES" sz="1600" dirty="0">
              <a:solidFill>
                <a:schemeClr val="tx1"/>
              </a:solidFill>
            </a:rPr>
            <a:t>También combinaban el HEPTASÍLABO para dar ligereza y ritmo a los poemas. </a:t>
          </a:r>
        </a:p>
        <a:p>
          <a:endParaRPr lang="es-ES" dirty="0"/>
        </a:p>
        <a:p>
          <a:endParaRPr lang="es-ES" sz="1600" dirty="0"/>
        </a:p>
      </dgm:t>
    </dgm:pt>
    <dgm:pt modelId="{B2A232AD-1FFE-467B-B815-FF8B82B3AFC3}" type="parTrans" cxnId="{C378495F-E74C-4673-B207-7E7D591D532F}">
      <dgm:prSet/>
      <dgm:spPr/>
      <dgm:t>
        <a:bodyPr/>
        <a:lstStyle/>
        <a:p>
          <a:endParaRPr lang="es-ES"/>
        </a:p>
      </dgm:t>
    </dgm:pt>
    <dgm:pt modelId="{A2E57F99-8B57-4063-84CB-B2DEEAB34822}" type="sibTrans" cxnId="{C378495F-E74C-4673-B207-7E7D591D532F}">
      <dgm:prSet/>
      <dgm:spPr/>
      <dgm:t>
        <a:bodyPr/>
        <a:lstStyle/>
        <a:p>
          <a:endParaRPr lang="es-ES"/>
        </a:p>
      </dgm:t>
    </dgm:pt>
    <dgm:pt modelId="{D91BB716-05A9-41F4-8993-BDC8146D2FF8}" type="pres">
      <dgm:prSet presAssocID="{B4474887-D6BC-4A24-B57F-D749AC63B845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356BAF3-741A-4771-AD8C-15CC0299B5A7}" type="pres">
      <dgm:prSet presAssocID="{B4474887-D6BC-4A24-B57F-D749AC63B845}" presName="matrix" presStyleCnt="0"/>
      <dgm:spPr/>
    </dgm:pt>
    <dgm:pt modelId="{A09F8107-58DD-4BC9-ACE4-47B8067AA26E}" type="pres">
      <dgm:prSet presAssocID="{B4474887-D6BC-4A24-B57F-D749AC63B845}" presName="tile1" presStyleLbl="node1" presStyleIdx="0" presStyleCnt="4"/>
      <dgm:spPr/>
    </dgm:pt>
    <dgm:pt modelId="{BA56F07F-200B-4DA8-8DEE-271AEC57E836}" type="pres">
      <dgm:prSet presAssocID="{B4474887-D6BC-4A24-B57F-D749AC63B84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86ECF6F-23D3-4EC9-A584-3688C2950381}" type="pres">
      <dgm:prSet presAssocID="{B4474887-D6BC-4A24-B57F-D749AC63B845}" presName="tile2" presStyleLbl="node1" presStyleIdx="1" presStyleCnt="4"/>
      <dgm:spPr/>
    </dgm:pt>
    <dgm:pt modelId="{E42F86EF-AAEA-4EAC-BF1E-9C26933A957C}" type="pres">
      <dgm:prSet presAssocID="{B4474887-D6BC-4A24-B57F-D749AC63B84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FE3BA24-CA89-4888-BB5E-EC50C36058C6}" type="pres">
      <dgm:prSet presAssocID="{B4474887-D6BC-4A24-B57F-D749AC63B845}" presName="tile3" presStyleLbl="node1" presStyleIdx="2" presStyleCnt="4" custLinFactNeighborX="-2251" custLinFactNeighborY="5082"/>
      <dgm:spPr/>
    </dgm:pt>
    <dgm:pt modelId="{8C6CCCC4-5F4E-4D34-B2BF-5488CC5EAE5F}" type="pres">
      <dgm:prSet presAssocID="{B4474887-D6BC-4A24-B57F-D749AC63B84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A61886D-8C55-46F2-A385-A952D7111004}" type="pres">
      <dgm:prSet presAssocID="{B4474887-D6BC-4A24-B57F-D749AC63B845}" presName="tile4" presStyleLbl="node1" presStyleIdx="3" presStyleCnt="4"/>
      <dgm:spPr/>
    </dgm:pt>
    <dgm:pt modelId="{35C1EA0F-B689-4712-B801-853F82741946}" type="pres">
      <dgm:prSet presAssocID="{B4474887-D6BC-4A24-B57F-D749AC63B84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BBEBB79-CDD7-4AC4-8BE6-DA4499CC478F}" type="pres">
      <dgm:prSet presAssocID="{B4474887-D6BC-4A24-B57F-D749AC63B845}" presName="centerTile" presStyleLbl="fgShp" presStyleIdx="0" presStyleCnt="1" custScaleX="108284">
        <dgm:presLayoutVars>
          <dgm:chMax val="0"/>
          <dgm:chPref val="0"/>
        </dgm:presLayoutVars>
      </dgm:prSet>
      <dgm:spPr/>
    </dgm:pt>
  </dgm:ptLst>
  <dgm:cxnLst>
    <dgm:cxn modelId="{C6D48A27-723B-4A03-9BB2-8754C0650C41}" srcId="{B4474887-D6BC-4A24-B57F-D749AC63B845}" destId="{6828F5DA-11DB-48DE-8A88-1050100FD47E}" srcOrd="0" destOrd="0" parTransId="{DFE32C6E-2643-4995-92F8-09CDA021B028}" sibTransId="{072426AA-7C96-4E69-9C50-1BC59FF7703A}"/>
    <dgm:cxn modelId="{2CA27728-83DA-4045-9729-E7B57FEF44CF}" srcId="{6828F5DA-11DB-48DE-8A88-1050100FD47E}" destId="{42A66CED-6FF3-463B-8D6B-B2A2C90D16EA}" srcOrd="2" destOrd="0" parTransId="{715A8E57-8939-44A2-980A-936CFE4A9048}" sibTransId="{B46C475C-1DF7-466A-9AE8-065183267847}"/>
    <dgm:cxn modelId="{C0C27536-6117-49B3-8295-CB9B7E279EB4}" type="presOf" srcId="{32863447-4217-4985-B02D-85A5281F6DC8}" destId="{FA61886D-8C55-46F2-A385-A952D7111004}" srcOrd="0" destOrd="0" presId="urn:microsoft.com/office/officeart/2005/8/layout/matrix1"/>
    <dgm:cxn modelId="{D6BB6F5D-5743-4C42-92B6-4EAE0392B751}" type="presOf" srcId="{42A66CED-6FF3-463B-8D6B-B2A2C90D16EA}" destId="{8C6CCCC4-5F4E-4D34-B2BF-5488CC5EAE5F}" srcOrd="1" destOrd="0" presId="urn:microsoft.com/office/officeart/2005/8/layout/matrix1"/>
    <dgm:cxn modelId="{C378495F-E74C-4673-B207-7E7D591D532F}" srcId="{6828F5DA-11DB-48DE-8A88-1050100FD47E}" destId="{32863447-4217-4985-B02D-85A5281F6DC8}" srcOrd="3" destOrd="0" parTransId="{B2A232AD-1FFE-467B-B815-FF8B82B3AFC3}" sibTransId="{A2E57F99-8B57-4063-84CB-B2DEEAB34822}"/>
    <dgm:cxn modelId="{FAC20952-752F-4E29-B15F-F541AC566D8A}" srcId="{6828F5DA-11DB-48DE-8A88-1050100FD47E}" destId="{275E3F30-5892-4DE3-B982-68700ED7A227}" srcOrd="1" destOrd="0" parTransId="{DD20984B-E0DB-4CA9-A7FE-FE148AF92919}" sibTransId="{91D2E665-AC33-43E7-A746-68BC3F0EE9A5}"/>
    <dgm:cxn modelId="{A99C3F72-A4D1-43D1-B0E2-A034FC0ABD98}" type="presOf" srcId="{275E3F30-5892-4DE3-B982-68700ED7A227}" destId="{E42F86EF-AAEA-4EAC-BF1E-9C26933A957C}" srcOrd="1" destOrd="0" presId="urn:microsoft.com/office/officeart/2005/8/layout/matrix1"/>
    <dgm:cxn modelId="{7B326675-C964-407E-AAD2-EE3B803F4F50}" type="presOf" srcId="{32863447-4217-4985-B02D-85A5281F6DC8}" destId="{35C1EA0F-B689-4712-B801-853F82741946}" srcOrd="1" destOrd="0" presId="urn:microsoft.com/office/officeart/2005/8/layout/matrix1"/>
    <dgm:cxn modelId="{44E3C975-6596-44CB-B47E-D6B8D803058D}" type="presOf" srcId="{275E3F30-5892-4DE3-B982-68700ED7A227}" destId="{486ECF6F-23D3-4EC9-A584-3688C2950381}" srcOrd="0" destOrd="0" presId="urn:microsoft.com/office/officeart/2005/8/layout/matrix1"/>
    <dgm:cxn modelId="{C01AC77C-CAFA-40CD-B70E-DEB5DE05444C}" type="presOf" srcId="{57CD2ED0-00F9-4C23-B9AE-2A734554F723}" destId="{BA56F07F-200B-4DA8-8DEE-271AEC57E836}" srcOrd="1" destOrd="0" presId="urn:microsoft.com/office/officeart/2005/8/layout/matrix1"/>
    <dgm:cxn modelId="{3D655D87-B853-4173-BEE1-F4928522EEDA}" type="presOf" srcId="{B4474887-D6BC-4A24-B57F-D749AC63B845}" destId="{D91BB716-05A9-41F4-8993-BDC8146D2FF8}" srcOrd="0" destOrd="0" presId="urn:microsoft.com/office/officeart/2005/8/layout/matrix1"/>
    <dgm:cxn modelId="{5CDD0F92-53DD-49BC-BBE1-184996D3111E}" srcId="{6828F5DA-11DB-48DE-8A88-1050100FD47E}" destId="{57CD2ED0-00F9-4C23-B9AE-2A734554F723}" srcOrd="0" destOrd="0" parTransId="{3804C4D6-6817-4924-994F-F9C0AA8D301D}" sibTransId="{A3531B7E-6CC4-4C26-B19E-BE559EF83597}"/>
    <dgm:cxn modelId="{8639E2B0-899A-4688-BF8B-165AE2F0A75B}" type="presOf" srcId="{42A66CED-6FF3-463B-8D6B-B2A2C90D16EA}" destId="{DFE3BA24-CA89-4888-BB5E-EC50C36058C6}" srcOrd="0" destOrd="0" presId="urn:microsoft.com/office/officeart/2005/8/layout/matrix1"/>
    <dgm:cxn modelId="{FDC78BB4-B42A-4141-960F-CA1E72B72FB1}" type="presOf" srcId="{6828F5DA-11DB-48DE-8A88-1050100FD47E}" destId="{FBBEBB79-CDD7-4AC4-8BE6-DA4499CC478F}" srcOrd="0" destOrd="0" presId="urn:microsoft.com/office/officeart/2005/8/layout/matrix1"/>
    <dgm:cxn modelId="{D7D50CCF-3F92-4DBD-B0CB-760A4B1093FD}" type="presOf" srcId="{57CD2ED0-00F9-4C23-B9AE-2A734554F723}" destId="{A09F8107-58DD-4BC9-ACE4-47B8067AA26E}" srcOrd="0" destOrd="0" presId="urn:microsoft.com/office/officeart/2005/8/layout/matrix1"/>
    <dgm:cxn modelId="{859D29E7-E5F3-4E6A-A8E1-7E3B917D39BD}" srcId="{B4474887-D6BC-4A24-B57F-D749AC63B845}" destId="{D73B3B8F-BC16-4682-882F-6C4091CEAF3E}" srcOrd="1" destOrd="0" parTransId="{4B5CEE53-6E99-4DD6-86A9-391D0B7B4234}" sibTransId="{30CB3F40-DE2C-4C6D-9D03-BE50A2AE67B0}"/>
    <dgm:cxn modelId="{FF36AAA0-0EA5-40E2-9E65-FB32EF6DA261}" type="presParOf" srcId="{D91BB716-05A9-41F4-8993-BDC8146D2FF8}" destId="{3356BAF3-741A-4771-AD8C-15CC0299B5A7}" srcOrd="0" destOrd="0" presId="urn:microsoft.com/office/officeart/2005/8/layout/matrix1"/>
    <dgm:cxn modelId="{33D81576-9B4E-4A3C-8327-45F96085D6AB}" type="presParOf" srcId="{3356BAF3-741A-4771-AD8C-15CC0299B5A7}" destId="{A09F8107-58DD-4BC9-ACE4-47B8067AA26E}" srcOrd="0" destOrd="0" presId="urn:microsoft.com/office/officeart/2005/8/layout/matrix1"/>
    <dgm:cxn modelId="{EFE6D84C-6645-4FC3-9984-BAB98BE76304}" type="presParOf" srcId="{3356BAF3-741A-4771-AD8C-15CC0299B5A7}" destId="{BA56F07F-200B-4DA8-8DEE-271AEC57E836}" srcOrd="1" destOrd="0" presId="urn:microsoft.com/office/officeart/2005/8/layout/matrix1"/>
    <dgm:cxn modelId="{7848EEB5-F2F6-43BB-B4FA-F77D51336D75}" type="presParOf" srcId="{3356BAF3-741A-4771-AD8C-15CC0299B5A7}" destId="{486ECF6F-23D3-4EC9-A584-3688C2950381}" srcOrd="2" destOrd="0" presId="urn:microsoft.com/office/officeart/2005/8/layout/matrix1"/>
    <dgm:cxn modelId="{A423D235-BAD8-4323-B616-2471F5634DD9}" type="presParOf" srcId="{3356BAF3-741A-4771-AD8C-15CC0299B5A7}" destId="{E42F86EF-AAEA-4EAC-BF1E-9C26933A957C}" srcOrd="3" destOrd="0" presId="urn:microsoft.com/office/officeart/2005/8/layout/matrix1"/>
    <dgm:cxn modelId="{0A0062B4-77E6-4201-95EB-C1AF321E8615}" type="presParOf" srcId="{3356BAF3-741A-4771-AD8C-15CC0299B5A7}" destId="{DFE3BA24-CA89-4888-BB5E-EC50C36058C6}" srcOrd="4" destOrd="0" presId="urn:microsoft.com/office/officeart/2005/8/layout/matrix1"/>
    <dgm:cxn modelId="{C6CD99F8-DF99-4853-97BD-F376FCFEDCB3}" type="presParOf" srcId="{3356BAF3-741A-4771-AD8C-15CC0299B5A7}" destId="{8C6CCCC4-5F4E-4D34-B2BF-5488CC5EAE5F}" srcOrd="5" destOrd="0" presId="urn:microsoft.com/office/officeart/2005/8/layout/matrix1"/>
    <dgm:cxn modelId="{C77BE81D-5640-47D3-BFC5-63BEA2FCEEDF}" type="presParOf" srcId="{3356BAF3-741A-4771-AD8C-15CC0299B5A7}" destId="{FA61886D-8C55-46F2-A385-A952D7111004}" srcOrd="6" destOrd="0" presId="urn:microsoft.com/office/officeart/2005/8/layout/matrix1"/>
    <dgm:cxn modelId="{FF5C128B-999A-4C8C-A7C8-90F0080F33EE}" type="presParOf" srcId="{3356BAF3-741A-4771-AD8C-15CC0299B5A7}" destId="{35C1EA0F-B689-4712-B801-853F82741946}" srcOrd="7" destOrd="0" presId="urn:microsoft.com/office/officeart/2005/8/layout/matrix1"/>
    <dgm:cxn modelId="{1EA04FE4-A106-4298-A563-274A2C442DC3}" type="presParOf" srcId="{D91BB716-05A9-41F4-8993-BDC8146D2FF8}" destId="{FBBEBB79-CDD7-4AC4-8BE6-DA4499CC478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F8107-58DD-4BC9-ACE4-47B8067AA26E}">
      <dsp:nvSpPr>
        <dsp:cNvPr id="0" name=""/>
        <dsp:cNvSpPr/>
      </dsp:nvSpPr>
      <dsp:spPr>
        <a:xfrm rot="16200000">
          <a:off x="1108184" y="-1108184"/>
          <a:ext cx="3154417" cy="5370787"/>
        </a:xfrm>
        <a:prstGeom prst="round1Rect">
          <a:avLst/>
        </a:prstGeom>
        <a:solidFill>
          <a:schemeClr val="accent2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rgbClr val="C00000"/>
              </a:solidFill>
            </a:rPr>
            <a:t>LENGUA LITERARIA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b="1" kern="1200" dirty="0">
            <a:solidFill>
              <a:srgbClr val="C00000"/>
            </a:solidFill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rgbClr val="C00000"/>
              </a:solidFill>
            </a:rPr>
            <a:t>Primera mitad: </a:t>
          </a:r>
          <a:r>
            <a:rPr lang="es-ES" sz="1400" kern="1200" dirty="0">
              <a:solidFill>
                <a:schemeClr val="tx1"/>
              </a:solidFill>
            </a:rPr>
            <a:t>“</a:t>
          </a:r>
          <a:r>
            <a:rPr lang="es-ES" sz="1400" i="1" kern="1200" dirty="0">
              <a:solidFill>
                <a:schemeClr val="tx1"/>
              </a:solidFill>
            </a:rPr>
            <a:t>Escribo como hablo, (…) y </a:t>
          </a:r>
          <a:r>
            <a:rPr lang="es-ES" sz="1400" i="1" kern="1200" dirty="0" err="1">
              <a:solidFill>
                <a:schemeClr val="tx1"/>
              </a:solidFill>
            </a:rPr>
            <a:t>dígolo</a:t>
          </a:r>
          <a:r>
            <a:rPr lang="es-ES" sz="1400" i="1" kern="1200" dirty="0">
              <a:solidFill>
                <a:schemeClr val="tx1"/>
              </a:solidFill>
            </a:rPr>
            <a:t> cuanto más llanamente me es posible porque, a mi entender, en ninguna lengua está bien la afectación”. </a:t>
          </a:r>
          <a:r>
            <a:rPr lang="es-ES" sz="1400" b="1" i="1" kern="1200" dirty="0">
              <a:solidFill>
                <a:schemeClr val="tx1"/>
              </a:solidFill>
            </a:rPr>
            <a:t>Juan de Valdés</a:t>
          </a:r>
          <a:r>
            <a:rPr lang="es-ES" sz="1400" i="1" kern="1200" dirty="0">
              <a:solidFill>
                <a:schemeClr val="tx1"/>
              </a:solidFill>
            </a:rPr>
            <a:t>.</a:t>
          </a:r>
          <a:endParaRPr lang="es-ES" sz="1400" b="1" kern="1200" dirty="0">
            <a:solidFill>
              <a:srgbClr val="C00000"/>
            </a:solidFill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rgbClr val="C00000"/>
              </a:solidFill>
            </a:rPr>
            <a:t>Segunda mitad: </a:t>
          </a:r>
          <a:r>
            <a:rPr lang="es-ES" sz="1400" kern="1200" dirty="0">
              <a:solidFill>
                <a:schemeClr val="tx1"/>
              </a:solidFill>
            </a:rPr>
            <a:t>“</a:t>
          </a:r>
          <a:r>
            <a:rPr lang="es-ES" sz="1400" i="1" kern="1200" dirty="0">
              <a:solidFill>
                <a:schemeClr val="tx1"/>
              </a:solidFill>
            </a:rPr>
            <a:t>(…) Y mira el sonido </a:t>
          </a:r>
          <a:r>
            <a:rPr lang="es-ES" sz="1400" i="1" kern="1200" dirty="0" err="1">
              <a:solidFill>
                <a:schemeClr val="tx1"/>
              </a:solidFill>
            </a:rPr>
            <a:t>dellas</a:t>
          </a:r>
          <a:r>
            <a:rPr lang="es-ES" sz="1400" i="1" kern="1200" dirty="0">
              <a:solidFill>
                <a:schemeClr val="tx1"/>
              </a:solidFill>
            </a:rPr>
            <a:t>, y aun cuenta a veces las letras, y las pesa y las mide y las compone para que, no solamente digan con claridad lo que quiere decir, sino también con armonía y dulzura.” </a:t>
          </a:r>
          <a:r>
            <a:rPr lang="es-ES" sz="1400" b="1" i="1" kern="1200" dirty="0">
              <a:solidFill>
                <a:schemeClr val="tx1"/>
              </a:solidFill>
            </a:rPr>
            <a:t>Fray Luis de León.</a:t>
          </a:r>
          <a:endParaRPr lang="es-ES" sz="1400" kern="1200" dirty="0"/>
        </a:p>
      </dsp:txBody>
      <dsp:txXfrm rot="5400000">
        <a:off x="-1" y="1"/>
        <a:ext cx="5370787" cy="2365813"/>
      </dsp:txXfrm>
    </dsp:sp>
    <dsp:sp modelId="{486ECF6F-23D3-4EC9-A584-3688C2950381}">
      <dsp:nvSpPr>
        <dsp:cNvPr id="0" name=""/>
        <dsp:cNvSpPr/>
      </dsp:nvSpPr>
      <dsp:spPr>
        <a:xfrm>
          <a:off x="5370787" y="0"/>
          <a:ext cx="5370787" cy="3154417"/>
        </a:xfrm>
        <a:prstGeom prst="round1Rect">
          <a:avLst/>
        </a:prstGeom>
        <a:solidFill>
          <a:schemeClr val="accent6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300" b="1" kern="1200" dirty="0">
            <a:solidFill>
              <a:srgbClr val="C00000"/>
            </a:solidFill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rgbClr val="C00000"/>
              </a:solidFill>
            </a:rPr>
            <a:t>TEMAS LITERARIOS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s-ES" sz="1600" i="0" kern="1200" dirty="0">
            <a:solidFill>
              <a:schemeClr val="tx1"/>
            </a:solidFill>
          </a:endParaRP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600" i="0" kern="1200" dirty="0">
              <a:solidFill>
                <a:schemeClr val="tx1"/>
              </a:solidFill>
            </a:rPr>
            <a:t>	- El amor: sentimiento espiritual y purificador + 	perfeccionamiento moral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600" i="0" kern="1200" dirty="0">
              <a:solidFill>
                <a:schemeClr val="tx1"/>
              </a:solidFill>
            </a:rPr>
            <a:t>	- Belleza femenina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600" i="0" kern="1200" dirty="0">
              <a:solidFill>
                <a:schemeClr val="tx1"/>
              </a:solidFill>
            </a:rPr>
            <a:t>	- La naturaleza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600" i="0" kern="1200" dirty="0">
              <a:solidFill>
                <a:schemeClr val="tx1"/>
              </a:solidFill>
            </a:rPr>
            <a:t>	- La mitología grecolatina</a:t>
          </a:r>
          <a:endParaRPr lang="es-ES" sz="1600" b="1" kern="1200" dirty="0">
            <a:solidFill>
              <a:schemeClr val="tx1"/>
            </a:solidFill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300" kern="1200" dirty="0"/>
        </a:p>
      </dsp:txBody>
      <dsp:txXfrm>
        <a:off x="5370787" y="0"/>
        <a:ext cx="5370787" cy="2365813"/>
      </dsp:txXfrm>
    </dsp:sp>
    <dsp:sp modelId="{DFE3BA24-CA89-4888-BB5E-EC50C36058C6}">
      <dsp:nvSpPr>
        <dsp:cNvPr id="0" name=""/>
        <dsp:cNvSpPr/>
      </dsp:nvSpPr>
      <dsp:spPr>
        <a:xfrm rot="10800000">
          <a:off x="0" y="3154417"/>
          <a:ext cx="5370787" cy="3154417"/>
        </a:xfrm>
        <a:prstGeom prst="round1Rect">
          <a:avLst/>
        </a:prstGeom>
        <a:solidFill>
          <a:schemeClr val="accent5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rgbClr val="C00000"/>
              </a:solidFill>
            </a:rPr>
            <a:t>RENOVACIÓN POÉTICA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Búsqueda de la autenticidad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Poesía de Petrarca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Endecasílabos, encabalgamientos…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Andrea </a:t>
          </a:r>
          <a:r>
            <a:rPr lang="es-ES" sz="1600" b="1" kern="1200" dirty="0" err="1">
              <a:solidFill>
                <a:schemeClr val="tx1"/>
              </a:solidFill>
            </a:rPr>
            <a:t>Navaggiero</a:t>
          </a:r>
          <a:r>
            <a:rPr lang="es-ES" sz="1600" b="1" kern="1200" dirty="0">
              <a:solidFill>
                <a:schemeClr val="tx1"/>
              </a:solidFill>
            </a:rPr>
            <a:t> &gt; Juan Boscán &gt; Garcilaso de la Vega</a:t>
          </a:r>
        </a:p>
      </dsp:txBody>
      <dsp:txXfrm rot="10800000">
        <a:off x="0" y="3943021"/>
        <a:ext cx="5370787" cy="2365813"/>
      </dsp:txXfrm>
    </dsp:sp>
    <dsp:sp modelId="{FA61886D-8C55-46F2-A385-A952D7111004}">
      <dsp:nvSpPr>
        <dsp:cNvPr id="0" name=""/>
        <dsp:cNvSpPr/>
      </dsp:nvSpPr>
      <dsp:spPr>
        <a:xfrm rot="5400000">
          <a:off x="6478971" y="2046232"/>
          <a:ext cx="3154417" cy="5370787"/>
        </a:xfrm>
        <a:prstGeom prst="round1Rect">
          <a:avLst/>
        </a:prstGeom>
        <a:solidFill>
          <a:schemeClr val="accent4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000" b="1" kern="1200" dirty="0">
            <a:solidFill>
              <a:srgbClr val="C00000"/>
            </a:solidFill>
          </a:endParaRP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rgbClr val="C00000"/>
              </a:solidFill>
            </a:rPr>
            <a:t>NUEVOS METROS ITALIANOS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Utilizaban el ENDECASÍLABO como única medida del SONETO o en la OCTAVA REA.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También combinaban el HEPTASÍLABO para dar ligereza y ritmo a los poemas.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kern="1200" dirty="0"/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 dirty="0"/>
        </a:p>
      </dsp:txBody>
      <dsp:txXfrm rot="-5400000">
        <a:off x="5370786" y="3943021"/>
        <a:ext cx="5370787" cy="2365813"/>
      </dsp:txXfrm>
    </dsp:sp>
    <dsp:sp modelId="{FBBEBB79-CDD7-4AC4-8BE6-DA4499CC478F}">
      <dsp:nvSpPr>
        <dsp:cNvPr id="0" name=""/>
        <dsp:cNvSpPr/>
      </dsp:nvSpPr>
      <dsp:spPr>
        <a:xfrm>
          <a:off x="3626076" y="2365813"/>
          <a:ext cx="3489421" cy="1577208"/>
        </a:xfrm>
        <a:prstGeom prst="roundRect">
          <a:avLst/>
        </a:prstGeom>
        <a:solidFill>
          <a:schemeClr val="bg1">
            <a:lumMod val="95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4000" kern="1200" dirty="0"/>
            <a:t>Renacimiento y literatura</a:t>
          </a:r>
        </a:p>
      </dsp:txBody>
      <dsp:txXfrm>
        <a:off x="3703069" y="2442806"/>
        <a:ext cx="3335435" cy="14232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A4C50-4E4E-4DCE-8FE9-6D4EFF061F5C}" type="datetimeFigureOut">
              <a:rPr lang="es-ES" smtClean="0"/>
              <a:t>05/11/2023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4218F-DBD8-483A-A191-4B3EE88951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1898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9B29D3F-80CD-415D-88C3-59B7C086BB55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3EA9-DBAB-4DDD-86ED-F05B050DFA33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4A7B4D-B768-4662-880E-7F86A21CE575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F181-ABF8-44E3-860A-E8029E8A0CB8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5C7E-795B-4765-B466-C4CDD00AF979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94B8-3E8E-4AB6-97AF-2BD3ABB694F7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70AD-0CCF-45B5-9F6A-E2E87E9F4D2D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8231A69-260F-4301-9D22-57B7A42F3EF7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0A8884-734E-461E-8228-B3A66F718564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CEA7-7D9C-442F-B671-9FDBDB1DBD77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8A37E-6F60-4029-829C-BD7601119936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C3B2EC1-6098-435D-860B-02BE875C8A44}" type="datetime1">
              <a:rPr lang="en-US" smtClean="0"/>
              <a:t>11/5/2023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WPFde8n6YGE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PFde8n6YGE?feature=oembed" TargetMode="Externa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5Azc4wMlbw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5Azc4wMlbw" TargetMode="Externa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5Azc4wMlbw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_7r7VgiRwU" TargetMode="Externa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NMSiBmADAs" TargetMode="External"/><Relationship Id="rId4" Type="http://schemas.openxmlformats.org/officeDocument/2006/relationships/hyperlink" Target="https://youtu.be/NNMSiBmAD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869D26-F331-4ED3-A76E-8B5142DFC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7" y="2166826"/>
            <a:ext cx="8361229" cy="2098226"/>
          </a:xfrm>
        </p:spPr>
        <p:txBody>
          <a:bodyPr/>
          <a:lstStyle/>
          <a:p>
            <a:r>
              <a:rPr lang="es-ES" dirty="0"/>
              <a:t>De la edad media al renacimiento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24CFB48-11B8-4FD2-9AB0-73DF5E8A1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34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27F1DDF-41A7-40BA-B886-43D3E150DF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3803" y="-121795"/>
            <a:ext cx="9468785" cy="710158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EB53781-1507-4D4F-9F9D-47B7623FA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749518" y="2849415"/>
            <a:ext cx="4432661" cy="890611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FFD8529-67D1-4C1E-B105-10E99AC0B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1723844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593430B-BB49-4083-AE55-36A7917D97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64" b="56399"/>
          <a:stretch/>
        </p:blipFill>
        <p:spPr>
          <a:xfrm>
            <a:off x="1252045" y="1844565"/>
            <a:ext cx="10287000" cy="2217683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AE0D3DD-F54E-4C42-9964-DDE25425B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555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26EA85A4-38E9-4E5F-98C1-DC84DE0A3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0852F2F7-25A7-4AB6-946A-0E98BBEBC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943D200-8BB4-4F45-A93A-CECBF41CF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2854" y="2068284"/>
            <a:ext cx="3938568" cy="3013468"/>
          </a:xfrm>
        </p:spPr>
        <p:txBody>
          <a:bodyPr>
            <a:normAutofit/>
          </a:bodyPr>
          <a:lstStyle/>
          <a:p>
            <a:r>
              <a:rPr lang="es-ES" sz="6600" dirty="0"/>
              <a:t>Siglos </a:t>
            </a:r>
            <a:br>
              <a:rPr lang="es-ES" sz="6600" dirty="0"/>
            </a:br>
            <a:r>
              <a:rPr lang="es-ES" sz="6600" dirty="0"/>
              <a:t>de </a:t>
            </a:r>
            <a:br>
              <a:rPr lang="es-ES" sz="6600" dirty="0"/>
            </a:br>
            <a:r>
              <a:rPr lang="es-ES" sz="6600" dirty="0"/>
              <a:t>oro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91252D-CED9-453B-B0B6-A93C2F7573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345" y="5772359"/>
            <a:ext cx="11340661" cy="800622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s-ES" dirty="0">
                <a:solidFill>
                  <a:schemeClr val="tx1">
                    <a:lumMod val="95000"/>
                  </a:schemeClr>
                </a:solidFill>
              </a:rPr>
              <a:t>    RENACIMIENTO (XVI)  					   	             BARROCO (XVII)</a:t>
            </a:r>
          </a:p>
          <a:p>
            <a:pPr>
              <a:spcAft>
                <a:spcPts val="600"/>
              </a:spcAft>
            </a:pPr>
            <a:r>
              <a:rPr lang="es-ES" dirty="0">
                <a:solidFill>
                  <a:schemeClr val="tx1">
                    <a:lumMod val="95000"/>
                  </a:schemeClr>
                </a:solidFill>
              </a:rPr>
              <a:t>		       	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A1352D-851F-4F7D-995D-A8C8BB9C92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227"/>
          <a:stretch/>
        </p:blipFill>
        <p:spPr>
          <a:xfrm>
            <a:off x="8966004" y="354551"/>
            <a:ext cx="2912168" cy="472720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7F4FEB-C26D-443A-842F-94DAEAFA7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430" y="1302102"/>
            <a:ext cx="3149332" cy="41991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08DDD0-9B17-40C3-9C68-37F9D478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665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4D9271-539A-A104-46CF-1F04DB68E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910" y="367861"/>
            <a:ext cx="6027683" cy="5218387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REINADO CARLOS I (1516 – 1556)</a:t>
            </a:r>
          </a:p>
          <a:p>
            <a:pPr marL="0" indent="0">
              <a:buNone/>
            </a:pPr>
            <a:r>
              <a:rPr lang="es-ES" sz="1700" dirty="0"/>
              <a:t>Esplendor político y cultural. </a:t>
            </a:r>
          </a:p>
          <a:p>
            <a:pPr marL="0" indent="0">
              <a:buNone/>
            </a:pPr>
            <a:r>
              <a:rPr lang="es-ES" sz="1700" dirty="0"/>
              <a:t>Prosperidad económica gracias a América. Economía agraria, aunque había una incipiente industria.  </a:t>
            </a:r>
          </a:p>
          <a:p>
            <a:pPr marL="0" indent="0">
              <a:buNone/>
            </a:pPr>
            <a:r>
              <a:rPr lang="es-ES" sz="1700" dirty="0"/>
              <a:t>Conflictos internos en Castilla, Aragón y Navarra.</a:t>
            </a:r>
          </a:p>
          <a:p>
            <a:pPr marL="0" indent="0">
              <a:buNone/>
            </a:pPr>
            <a:endParaRPr lang="es-ES" sz="1800" dirty="0"/>
          </a:p>
          <a:p>
            <a:r>
              <a:rPr lang="es-ES" b="1" dirty="0">
                <a:solidFill>
                  <a:srgbClr val="C00000"/>
                </a:solidFill>
              </a:rPr>
              <a:t>REINADO FELIPE II (1556  1598)</a:t>
            </a:r>
          </a:p>
          <a:p>
            <a:pPr marL="0" indent="0">
              <a:buNone/>
            </a:pPr>
            <a:r>
              <a:rPr lang="es-ES" sz="1700" dirty="0"/>
              <a:t>Aislamiento de España.</a:t>
            </a:r>
          </a:p>
          <a:p>
            <a:pPr marL="0" indent="0">
              <a:buNone/>
            </a:pPr>
            <a:r>
              <a:rPr lang="es-ES" sz="1700" dirty="0"/>
              <a:t>Estatutos del Concilio de Trento. </a:t>
            </a:r>
          </a:p>
          <a:p>
            <a:pPr marL="0" indent="0">
              <a:buNone/>
            </a:pPr>
            <a:r>
              <a:rPr lang="es-ES" sz="1700" dirty="0"/>
              <a:t>Dificultades en la economía: Despoblación por las guerras, emigración a América, oro de las Indias que se utiliza para pagar deudas de guerras europeas. </a:t>
            </a:r>
          </a:p>
          <a:p>
            <a:pPr marL="0" indent="0">
              <a:buNone/>
            </a:pPr>
            <a:r>
              <a:rPr lang="es-ES" sz="1700" dirty="0"/>
              <a:t>Empobrecimiento de campesinos y comerciantes (únicos que pagan impuestos). Mendicidad y picaresca en ciudades. </a:t>
            </a:r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B28C50-4C44-F5D7-24D2-31D518F14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C4D12DC-0DAB-F5BA-A0A2-6959ABFD3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323" y="1572601"/>
            <a:ext cx="4600786" cy="298232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AE84174-422A-93C8-0D26-BDE6B863AC34}"/>
              </a:ext>
            </a:extLst>
          </p:cNvPr>
          <p:cNvSpPr txBox="1"/>
          <p:nvPr/>
        </p:nvSpPr>
        <p:spPr>
          <a:xfrm>
            <a:off x="1376856" y="5638800"/>
            <a:ext cx="106207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C00000"/>
                </a:solidFill>
              </a:rPr>
              <a:t>Religión</a:t>
            </a:r>
            <a:r>
              <a:rPr lang="es-ES" sz="2000" dirty="0">
                <a:solidFill>
                  <a:srgbClr val="C00000"/>
                </a:solidFill>
              </a:rPr>
              <a:t>: </a:t>
            </a:r>
            <a:r>
              <a:rPr lang="es-ES" sz="1800" dirty="0"/>
              <a:t>Fragmentación del cristianismo (Reforma - Martín Lutero y Contrarreforma – Concilio de Trento). Guerras de religión entre católicos y protestantes. </a:t>
            </a:r>
          </a:p>
          <a:p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FCE509A-EF77-99AD-A6EF-FACD4539ADB2}"/>
              </a:ext>
            </a:extLst>
          </p:cNvPr>
          <p:cNvSpPr txBox="1"/>
          <p:nvPr/>
        </p:nvSpPr>
        <p:spPr>
          <a:xfrm>
            <a:off x="10536622" y="6356122"/>
            <a:ext cx="1366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Página 264</a:t>
            </a:r>
          </a:p>
        </p:txBody>
      </p:sp>
    </p:spTree>
    <p:extLst>
      <p:ext uri="{BB962C8B-B14F-4D97-AF65-F5344CB8AC3E}">
        <p14:creationId xmlns:p14="http://schemas.microsoft.com/office/powerpoint/2010/main" val="1791339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D34D194-B976-83E2-1865-3D7BEF6C3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ADB454F-0298-7CE8-88B0-6474F965D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" t="2542" r="-230" b="8577"/>
          <a:stretch/>
        </p:blipFill>
        <p:spPr>
          <a:xfrm>
            <a:off x="133925" y="1588331"/>
            <a:ext cx="8493574" cy="26265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2E70F2-1137-1BC1-7675-AA7D8C951B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94" b="1776"/>
          <a:stretch/>
        </p:blipFill>
        <p:spPr>
          <a:xfrm>
            <a:off x="8686800" y="1588332"/>
            <a:ext cx="3255661" cy="262659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D3F6553-9DE1-F8E8-E388-839857C60405}"/>
              </a:ext>
            </a:extLst>
          </p:cNvPr>
          <p:cNvSpPr txBox="1"/>
          <p:nvPr/>
        </p:nvSpPr>
        <p:spPr>
          <a:xfrm>
            <a:off x="9494602" y="5976712"/>
            <a:ext cx="23595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1800" b="0" i="0" u="none" strike="noStrike" dirty="0">
                <a:solidFill>
                  <a:srgbClr val="000000"/>
                </a:solidFill>
                <a:effectLst/>
                <a:latin typeface="Libre Franklin" pitchFamily="2" charset="0"/>
              </a:rPr>
              <a:t>Páginas 264 - 265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8102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F133F9-DB21-4D41-A27F-79E89C13FE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2706" y="2020325"/>
            <a:ext cx="8361229" cy="1190777"/>
          </a:xfrm>
        </p:spPr>
        <p:txBody>
          <a:bodyPr/>
          <a:lstStyle/>
          <a:p>
            <a:r>
              <a:rPr lang="es-ES" dirty="0"/>
              <a:t>Renacimiento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9F74957-282B-4EAB-AA2D-1E169FD6A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BCE57BB2-E527-4EBB-843E-B9611D58E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8745" y="3353928"/>
            <a:ext cx="8835189" cy="2107325"/>
          </a:xfrm>
        </p:spPr>
        <p:txBody>
          <a:bodyPr>
            <a:normAutofit fontScale="92500" lnSpcReduction="20000"/>
          </a:bodyPr>
          <a:lstStyle/>
          <a:p>
            <a:r>
              <a:rPr lang="es-ES" sz="2100" dirty="0">
                <a:solidFill>
                  <a:srgbClr val="C00000"/>
                </a:solidFill>
              </a:rPr>
              <a:t>Movimiento estético </a:t>
            </a:r>
            <a:r>
              <a:rPr lang="es-ES" sz="2100" dirty="0"/>
              <a:t>que abarcó los últimos años del siglo XV y todo el </a:t>
            </a:r>
            <a:r>
              <a:rPr lang="es-ES" sz="2100" b="1" dirty="0">
                <a:solidFill>
                  <a:srgbClr val="C00000"/>
                </a:solidFill>
              </a:rPr>
              <a:t>siglo XVI</a:t>
            </a:r>
            <a:r>
              <a:rPr lang="es-ES" sz="2100" dirty="0"/>
              <a:t>. Los hombres de esta época buscaron la inspiración en la </a:t>
            </a:r>
            <a:r>
              <a:rPr lang="es-ES" sz="2100" dirty="0">
                <a:solidFill>
                  <a:srgbClr val="C00000"/>
                </a:solidFill>
              </a:rPr>
              <a:t>antigua cultura grecolatina </a:t>
            </a:r>
            <a:r>
              <a:rPr lang="es-ES" sz="2100" dirty="0"/>
              <a:t>para </a:t>
            </a:r>
            <a:r>
              <a:rPr lang="es-ES" sz="2100" dirty="0">
                <a:solidFill>
                  <a:srgbClr val="C00000"/>
                </a:solidFill>
              </a:rPr>
              <a:t>renovar</a:t>
            </a:r>
            <a:r>
              <a:rPr lang="es-ES" sz="2100" dirty="0"/>
              <a:t> el pensamiento y la estética medievales. </a:t>
            </a:r>
          </a:p>
          <a:p>
            <a:endParaRPr lang="es-ES" sz="2100" dirty="0"/>
          </a:p>
          <a:p>
            <a:r>
              <a:rPr lang="es-ES" sz="2100" dirty="0"/>
              <a:t>El Renacimiento, siguiendo los modelos clásicos, orientó su mirada hacia el </a:t>
            </a:r>
            <a:r>
              <a:rPr lang="es-ES" sz="2100" dirty="0">
                <a:solidFill>
                  <a:srgbClr val="C00000"/>
                </a:solidFill>
              </a:rPr>
              <a:t>HOMBRE</a:t>
            </a:r>
            <a:r>
              <a:rPr lang="es-ES" sz="2100" dirty="0"/>
              <a:t>, por eso se llamó al </a:t>
            </a:r>
            <a:r>
              <a:rPr lang="es-ES" sz="2100" b="1" dirty="0">
                <a:solidFill>
                  <a:srgbClr val="C00000"/>
                </a:solidFill>
              </a:rPr>
              <a:t>HUMANISMO</a:t>
            </a:r>
            <a:r>
              <a:rPr lang="es-ES" sz="2100" dirty="0"/>
              <a:t> a la corriente ideológica que impregnó toda la actividad intelectual y artística del momento.</a:t>
            </a:r>
          </a:p>
          <a:p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AE4201A-BAF0-D9F8-EDB6-ACE600B85174}"/>
              </a:ext>
            </a:extLst>
          </p:cNvPr>
          <p:cNvSpPr txBox="1"/>
          <p:nvPr/>
        </p:nvSpPr>
        <p:spPr>
          <a:xfrm>
            <a:off x="9743090" y="5229492"/>
            <a:ext cx="1140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/>
              <a:t>Pág. 265</a:t>
            </a:r>
          </a:p>
        </p:txBody>
      </p:sp>
    </p:spTree>
    <p:extLst>
      <p:ext uri="{BB962C8B-B14F-4D97-AF65-F5344CB8AC3E}">
        <p14:creationId xmlns:p14="http://schemas.microsoft.com/office/powerpoint/2010/main" val="2892787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67E2D8A-19BE-48A0-889C-CCAC02348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597853-5FB4-4EF7-8ED9-19BE95484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584" y="1545021"/>
            <a:ext cx="4245658" cy="3184244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DF23C-E8F9-4C4D-92F4-F86DB7EEE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3979" y="421712"/>
            <a:ext cx="6055366" cy="58470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800" b="1" dirty="0">
                <a:solidFill>
                  <a:srgbClr val="C00000"/>
                </a:solidFill>
              </a:rPr>
              <a:t>Humanismo</a:t>
            </a:r>
            <a:r>
              <a:rPr lang="es-ES" sz="2800" dirty="0">
                <a:solidFill>
                  <a:srgbClr val="C00000"/>
                </a:solidFill>
              </a:rPr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Corriente intelectual nacida en </a:t>
            </a:r>
            <a:r>
              <a:rPr lang="es-ES" b="1" dirty="0">
                <a:solidFill>
                  <a:schemeClr val="tx1"/>
                </a:solidFill>
              </a:rPr>
              <a:t>Italia</a:t>
            </a:r>
            <a:r>
              <a:rPr lang="es-ES" dirty="0"/>
              <a:t> que considera al </a:t>
            </a:r>
            <a:r>
              <a:rPr lang="es-ES" b="1" dirty="0">
                <a:solidFill>
                  <a:schemeClr val="tx1"/>
                </a:solidFill>
              </a:rPr>
              <a:t>ser humano </a:t>
            </a:r>
            <a:r>
              <a:rPr lang="es-ES" dirty="0"/>
              <a:t>el centro del universo y propone como modelo las </a:t>
            </a:r>
            <a:r>
              <a:rPr lang="es-ES" b="1" dirty="0">
                <a:solidFill>
                  <a:schemeClr val="tx1"/>
                </a:solidFill>
              </a:rPr>
              <a:t>fuentes clásicas grecolatinas</a:t>
            </a:r>
            <a:r>
              <a:rPr lang="es-ES" dirty="0"/>
              <a:t>. </a:t>
            </a:r>
          </a:p>
          <a:p>
            <a:pPr marL="0" indent="0">
              <a:buNone/>
            </a:pP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Fue impulsada por autores como:</a:t>
            </a:r>
          </a:p>
          <a:p>
            <a:pPr marL="0" indent="0">
              <a:buNone/>
            </a:pPr>
            <a:r>
              <a:rPr lang="es-ES" dirty="0"/>
              <a:t>Éramos de Rotterdam, Luis Vives o Tomás Moro. </a:t>
            </a:r>
          </a:p>
          <a:p>
            <a:pPr marL="0" indent="0">
              <a:buNone/>
            </a:pPr>
            <a:endParaRPr lang="es-ES" dirty="0"/>
          </a:p>
          <a:p>
            <a:pPr>
              <a:buFont typeface="Arial" panose="020B0604020202020204" pitchFamily="34" charset="0"/>
              <a:buChar char="•"/>
            </a:pPr>
            <a:r>
              <a:rPr lang="es-ES" dirty="0"/>
              <a:t>Características: </a:t>
            </a:r>
          </a:p>
          <a:p>
            <a:pPr lvl="1"/>
            <a:r>
              <a:rPr lang="es-ES" dirty="0"/>
              <a:t>Antropocentrismo frente al teocentrismo.</a:t>
            </a:r>
          </a:p>
          <a:p>
            <a:pPr lvl="1"/>
            <a:r>
              <a:rPr lang="es-ES" dirty="0"/>
              <a:t>Optimismo y confianza en la razón.</a:t>
            </a:r>
          </a:p>
          <a:p>
            <a:pPr lvl="1"/>
            <a:r>
              <a:rPr lang="es-ES" dirty="0"/>
              <a:t>Interés por la lengua original.</a:t>
            </a:r>
          </a:p>
          <a:p>
            <a:pPr lvl="1"/>
            <a:r>
              <a:rPr lang="es-ES" dirty="0"/>
              <a:t>Valoración de la cultura clásica. </a:t>
            </a:r>
          </a:p>
          <a:p>
            <a:pPr lvl="1"/>
            <a:r>
              <a:rPr lang="es-ES" dirty="0"/>
              <a:t>Racionalismo</a:t>
            </a:r>
          </a:p>
          <a:p>
            <a:pPr marL="530352" lvl="1" indent="0">
              <a:buNone/>
            </a:pPr>
            <a:endParaRPr lang="es-ES" dirty="0"/>
          </a:p>
          <a:p>
            <a:endParaRPr lang="es-ES" sz="11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1B1FE4-DA03-4648-9B37-7F42D3935F94}"/>
              </a:ext>
            </a:extLst>
          </p:cNvPr>
          <p:cNvSpPr txBox="1"/>
          <p:nvPr/>
        </p:nvSpPr>
        <p:spPr>
          <a:xfrm>
            <a:off x="10782673" y="6268720"/>
            <a:ext cx="1366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Página 265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4CAFAF4-23F4-4D8D-9583-A1F71DECA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73FB626-08DC-8906-84C6-7276A9359612}"/>
              </a:ext>
            </a:extLst>
          </p:cNvPr>
          <p:cNvSpPr txBox="1"/>
          <p:nvPr/>
        </p:nvSpPr>
        <p:spPr>
          <a:xfrm>
            <a:off x="1277162" y="4818994"/>
            <a:ext cx="3631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Claustre </a:t>
            </a:r>
            <a:r>
              <a:rPr lang="es-ES" sz="1200" b="1" dirty="0" err="1"/>
              <a:t>Universitat</a:t>
            </a:r>
            <a:r>
              <a:rPr lang="es-ES" sz="1200" b="1" dirty="0"/>
              <a:t> La Nau, Joan Lluís Vives i March.</a:t>
            </a:r>
          </a:p>
          <a:p>
            <a:pPr algn="ctr"/>
            <a:r>
              <a:rPr lang="es-ES" sz="1200" b="1" dirty="0"/>
              <a:t>VALÈNCIA </a:t>
            </a:r>
          </a:p>
        </p:txBody>
      </p:sp>
    </p:spTree>
    <p:extLst>
      <p:ext uri="{BB962C8B-B14F-4D97-AF65-F5344CB8AC3E}">
        <p14:creationId xmlns:p14="http://schemas.microsoft.com/office/powerpoint/2010/main" val="3058433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7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B70A8F9-42CA-9DDA-69A0-FA1202AF8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75" y="1186376"/>
            <a:ext cx="6900380" cy="4485247"/>
          </a:xfrm>
          <a:prstGeom prst="rect">
            <a:avLst/>
          </a:prstGeom>
        </p:spPr>
      </p:pic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A7B128B-BBD5-23FC-D816-EA916CEBC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7885" y="1755173"/>
            <a:ext cx="3817122" cy="3757503"/>
          </a:xfrm>
        </p:spPr>
        <p:txBody>
          <a:bodyPr>
            <a:normAutofit/>
          </a:bodyPr>
          <a:lstStyle/>
          <a:p>
            <a:pPr marL="530352" lvl="1" indent="0">
              <a:buNone/>
            </a:pPr>
            <a:r>
              <a:rPr lang="es-ES" sz="2400" b="1" dirty="0">
                <a:solidFill>
                  <a:srgbClr val="C00000"/>
                </a:solidFill>
              </a:rPr>
              <a:t>Se busca una nueva estética… </a:t>
            </a:r>
          </a:p>
          <a:p>
            <a:pPr marL="530352" lvl="1" indent="0">
              <a:buNone/>
            </a:pPr>
            <a:endParaRPr lang="es-ES" sz="1400" dirty="0"/>
          </a:p>
          <a:p>
            <a:pPr lvl="1"/>
            <a:r>
              <a:rPr lang="es-ES" sz="1400" dirty="0"/>
              <a:t>Equilibrio y armonía: Aristóteles, término medio.</a:t>
            </a:r>
          </a:p>
          <a:p>
            <a:pPr lvl="1"/>
            <a:r>
              <a:rPr lang="es-ES" sz="1400" dirty="0"/>
              <a:t>Idealización de la naturaleza (locus amoenus).</a:t>
            </a:r>
          </a:p>
          <a:p>
            <a:pPr lvl="1"/>
            <a:r>
              <a:rPr lang="es-ES" sz="1400" dirty="0"/>
              <a:t>Revisión de mitos, leyendas e historias de la literatura grecolatina.</a:t>
            </a:r>
          </a:p>
          <a:p>
            <a:pPr lvl="1"/>
            <a:r>
              <a:rPr lang="es-ES" sz="1400" dirty="0"/>
              <a:t>Neoplatonismo: amor platónico, espiritual, como camino de perfeccionamiento.</a:t>
            </a:r>
          </a:p>
          <a:p>
            <a:endParaRPr lang="es-ES" sz="1400" dirty="0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B9A28A2-76E3-AC33-2FA6-AC6F1FBFD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3564" y="6453386"/>
            <a:ext cx="6280830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1159517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4F7EB287-FA1A-4308-A48A-E9C3320AA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276" y="888124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es-ES" dirty="0">
                <a:hlinkClick r:id="rId3"/>
              </a:rPr>
              <a:t>https://youtu.be/WPFde8n6YGE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8" name="Elementos multimedia en línea 7" title="El Renacimiento">
            <a:hlinkClick r:id="" action="ppaction://media"/>
            <a:extLst>
              <a:ext uri="{FF2B5EF4-FFF2-40B4-BE49-F238E27FC236}">
                <a16:creationId xmlns:a16="http://schemas.microsoft.com/office/drawing/2014/main" id="{E775E787-4F1D-450B-B43F-3773D732BF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779986" y="1842247"/>
            <a:ext cx="7814442" cy="4395624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1779D74-7B1E-4561-8173-B75EA28F5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3592" y="6358793"/>
            <a:ext cx="6280830" cy="404614"/>
          </a:xfrm>
        </p:spPr>
        <p:txBody>
          <a:bodyPr/>
          <a:lstStyle/>
          <a:p>
            <a:r>
              <a:rPr lang="en-US" dirty="0"/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427300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A5DB8DB-4CB1-D818-D34F-DA38AD6D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6240" y="6416600"/>
            <a:ext cx="1394657" cy="441400"/>
          </a:xfrm>
        </p:spPr>
        <p:txBody>
          <a:bodyPr/>
          <a:lstStyle/>
          <a:p>
            <a:r>
              <a:rPr lang="en-US" dirty="0"/>
              <a:t>@madomba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C2165274-6671-52B7-1330-DC3230119E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2477591"/>
              </p:ext>
            </p:extLst>
          </p:nvPr>
        </p:nvGraphicFramePr>
        <p:xfrm>
          <a:off x="1324303" y="186558"/>
          <a:ext cx="10741574" cy="6308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695C01F-0911-EF3E-4950-FB7063AD663D}"/>
              </a:ext>
            </a:extLst>
          </p:cNvPr>
          <p:cNvSpPr txBox="1"/>
          <p:nvPr/>
        </p:nvSpPr>
        <p:spPr>
          <a:xfrm>
            <a:off x="10326415" y="6486776"/>
            <a:ext cx="1813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pág</a:t>
            </a:r>
            <a:r>
              <a:rPr lang="en-US" dirty="0"/>
              <a:t>. 266 - 267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01577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85DA84-CB73-4E5E-9864-2460CE280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49185E-361A-421B-8F2D-11C7FFC68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B85BAA-C37F-44B4-B427-B4F10EBB4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C4EE06-D7B4-4FAC-A561-38A1C3802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18D83B-903C-4782-B1BB-A45164A71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85589A-A5AC-409A-B2A2-24D871B4C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0867" y="158782"/>
            <a:ext cx="11870265" cy="653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26B42F7C-1242-8334-DBA7-4029284578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661" t="36262" r="20951" b="12599"/>
          <a:stretch/>
        </p:blipFill>
        <p:spPr bwMode="auto">
          <a:xfrm>
            <a:off x="884027" y="480515"/>
            <a:ext cx="10423944" cy="589230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790681-CC73-5423-E317-E493B8AD0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3564" y="6330118"/>
            <a:ext cx="6280830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3770857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08F045-ABE9-4007-A06E-D6107B46B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423" y="698148"/>
            <a:ext cx="6855040" cy="6129011"/>
          </a:xfrm>
        </p:spPr>
        <p:txBody>
          <a:bodyPr>
            <a:normAutofit fontScale="77500" lnSpcReduction="20000"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INNOVACIONES FORMALES y subgéneros poéticos </a:t>
            </a:r>
            <a:r>
              <a:rPr lang="es-ES" b="1" u="sng" dirty="0">
                <a:solidFill>
                  <a:srgbClr val="C00000"/>
                </a:solidFill>
              </a:rPr>
              <a:t>clásicos</a:t>
            </a:r>
            <a:r>
              <a:rPr lang="es-ES" b="1" dirty="0">
                <a:solidFill>
                  <a:srgbClr val="C00000"/>
                </a:solidFill>
              </a:rPr>
              <a:t>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i="0" dirty="0"/>
              <a:t>Versos: endecasílabo – heptasílabo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i="0" dirty="0"/>
              <a:t>·Encabalgamientos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i="0" dirty="0"/>
              <a:t>Estrofas: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sz="2000" i="0" dirty="0"/>
              <a:t>Estancia: combinación variable heptasílabos y endecasílabos.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sz="2000" dirty="0"/>
              <a:t>T</a:t>
            </a:r>
            <a:r>
              <a:rPr lang="es-ES" sz="2000" i="0" dirty="0"/>
              <a:t>ercetos encadenados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sz="2000" i="0" dirty="0"/>
              <a:t>Lira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sz="2000" dirty="0"/>
              <a:t>Oc</a:t>
            </a:r>
            <a:r>
              <a:rPr lang="es-ES" sz="2000" i="0" dirty="0"/>
              <a:t>tava real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i="0" dirty="0"/>
              <a:t>Poemas estróficos: Soneto (cuartetos y tercetos) y canción (estancias)</a:t>
            </a:r>
          </a:p>
          <a:p>
            <a:r>
              <a:rPr lang="es-ES" b="1" dirty="0">
                <a:solidFill>
                  <a:srgbClr val="C00000"/>
                </a:solidFill>
              </a:rPr>
              <a:t>TEMAS: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i="0" dirty="0"/>
              <a:t>Amor: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i="0" dirty="0"/>
              <a:t>Belleza femenina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i="0" dirty="0"/>
              <a:t>Naturaleza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i="0" dirty="0"/>
              <a:t>Mitología grecolatina</a:t>
            </a:r>
            <a:endParaRPr lang="es-ES" b="1" dirty="0">
              <a:solidFill>
                <a:srgbClr val="C00000"/>
              </a:solidFill>
            </a:endParaRPr>
          </a:p>
          <a:p>
            <a:r>
              <a:rPr lang="es-ES" b="1" dirty="0">
                <a:solidFill>
                  <a:srgbClr val="C00000"/>
                </a:solidFill>
              </a:rPr>
              <a:t>ESTILO: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Lenguaje claro y diáfano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Dinamismo y armonía / equilibrio</a:t>
            </a:r>
            <a:endParaRPr lang="es-ES" dirty="0"/>
          </a:p>
          <a:p>
            <a:r>
              <a:rPr lang="es-ES" b="1" dirty="0">
                <a:solidFill>
                  <a:srgbClr val="C00000"/>
                </a:solidFill>
              </a:rPr>
              <a:t>TÓPICOS LITERARIOS: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dirty="0"/>
              <a:t>Carpe Diem (Tempus </a:t>
            </a:r>
            <a:r>
              <a:rPr lang="es-ES" dirty="0" err="1"/>
              <a:t>fugit</a:t>
            </a:r>
            <a:r>
              <a:rPr lang="es-ES" dirty="0"/>
              <a:t>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dirty="0"/>
              <a:t>Locus amoenus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dirty="0" err="1"/>
              <a:t>Beatus</a:t>
            </a:r>
            <a:r>
              <a:rPr lang="es-ES" dirty="0"/>
              <a:t> </a:t>
            </a:r>
            <a:r>
              <a:rPr lang="es-ES" dirty="0" err="1"/>
              <a:t>ille</a:t>
            </a:r>
            <a:endParaRPr lang="es-ES" dirty="0"/>
          </a:p>
          <a:p>
            <a:pPr lvl="1">
              <a:buFont typeface="Wingdings" panose="05000000000000000000" pitchFamily="2" charset="2"/>
              <a:buChar char="ü"/>
            </a:pPr>
            <a:endParaRPr lang="es-ES" sz="5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18CD07C-1E13-4074-A994-53953390C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83" r="2" b="2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AA1BB4-A907-4D29-9E38-5DCABE6A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7992" y="6453386"/>
            <a:ext cx="1268533" cy="404614"/>
          </a:xfrm>
        </p:spPr>
        <p:txBody>
          <a:bodyPr/>
          <a:lstStyle/>
          <a:p>
            <a:r>
              <a:rPr lang="en-US" dirty="0"/>
              <a:t>@madomba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BB97210-C72A-C0D0-3025-849EDFC63C1F}"/>
              </a:ext>
            </a:extLst>
          </p:cNvPr>
          <p:cNvSpPr txBox="1"/>
          <p:nvPr/>
        </p:nvSpPr>
        <p:spPr>
          <a:xfrm>
            <a:off x="2322928" y="91276"/>
            <a:ext cx="3053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C00000"/>
                </a:solidFill>
              </a:rPr>
              <a:t>EN RESUMEN… </a:t>
            </a:r>
          </a:p>
        </p:txBody>
      </p:sp>
    </p:spTree>
    <p:extLst>
      <p:ext uri="{BB962C8B-B14F-4D97-AF65-F5344CB8AC3E}">
        <p14:creationId xmlns:p14="http://schemas.microsoft.com/office/powerpoint/2010/main" val="4112704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3D97C6-63EF-4CA6-B01D-25E2772DC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67EDAB0-4FD4-4157-9E5E-DCB338F37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76" y="903409"/>
            <a:ext cx="3093388" cy="505042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A4A40B-EDCE-42FC-B189-AEFB4F82E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3BE758-FA52-4E00-BCD2-66BEDE714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002" y="428334"/>
            <a:ext cx="7099737" cy="632019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sz="3200" b="1" dirty="0">
                <a:solidFill>
                  <a:srgbClr val="C00000"/>
                </a:solidFill>
              </a:rPr>
              <a:t>PRIMER RENACIMIENTO </a:t>
            </a:r>
          </a:p>
          <a:p>
            <a:pPr marL="0" indent="0" algn="ctr">
              <a:buNone/>
            </a:pPr>
            <a:r>
              <a:rPr lang="es-ES" sz="3200" b="1" dirty="0">
                <a:solidFill>
                  <a:srgbClr val="C00000"/>
                </a:solidFill>
              </a:rPr>
              <a:t>Poesía petrarquista española</a:t>
            </a:r>
          </a:p>
          <a:p>
            <a:pPr marL="0" indent="0" algn="ctr">
              <a:buNone/>
            </a:pPr>
            <a:r>
              <a:rPr lang="es-ES" sz="2400" b="1" dirty="0">
                <a:solidFill>
                  <a:srgbClr val="C00000"/>
                </a:solidFill>
              </a:rPr>
              <a:t>Carlos V (1516 – 1556)</a:t>
            </a:r>
          </a:p>
          <a:p>
            <a:pPr marL="0" indent="0" algn="ctr">
              <a:buNone/>
            </a:pPr>
            <a:endParaRPr lang="es-ES" b="1" dirty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800" dirty="0"/>
              <a:t>Romances. (Oral – nuevo)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800" dirty="0"/>
              <a:t>Lírica cortesana en verso castellano. (Tradición)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sz="2800" dirty="0"/>
              <a:t>Lírica cortesana de raíz italiana: </a:t>
            </a:r>
            <a:r>
              <a:rPr lang="es-ES" sz="2800" b="1" dirty="0"/>
              <a:t>Cancionero</a:t>
            </a:r>
            <a:r>
              <a:rPr lang="es-ES" sz="2800" b="1" i="0" dirty="0"/>
              <a:t> de PETRARCA</a:t>
            </a:r>
          </a:p>
          <a:p>
            <a:pPr marL="0" indent="0">
              <a:buNone/>
            </a:pPr>
            <a:r>
              <a:rPr lang="es-ES" sz="2800" dirty="0"/>
              <a:t>	- DIEGO HURTADO DE MENDOZA</a:t>
            </a:r>
          </a:p>
          <a:p>
            <a:pPr marL="0" indent="0">
              <a:buNone/>
            </a:pPr>
            <a:r>
              <a:rPr lang="es-ES" sz="2800" dirty="0"/>
              <a:t>	- JUAN BOSCÁN</a:t>
            </a:r>
          </a:p>
          <a:p>
            <a:pPr marL="0" indent="0">
              <a:buNone/>
            </a:pPr>
            <a:r>
              <a:rPr lang="es-ES" sz="1800" dirty="0"/>
              <a:t>(A. </a:t>
            </a:r>
            <a:r>
              <a:rPr lang="es-ES" sz="1800" dirty="0" err="1"/>
              <a:t>Navagero</a:t>
            </a:r>
            <a:r>
              <a:rPr lang="es-ES" sz="1800" dirty="0"/>
              <a:t>: endecasílabo, estrofa italiana y motivos petrarquistas.)</a:t>
            </a:r>
            <a:endParaRPr lang="es-ES" sz="2800" dirty="0"/>
          </a:p>
          <a:p>
            <a:pPr marL="0" indent="0">
              <a:buNone/>
            </a:pPr>
            <a:r>
              <a:rPr lang="es-ES" sz="2800" b="1" dirty="0"/>
              <a:t>	- </a:t>
            </a:r>
            <a:r>
              <a:rPr lang="es-ES" sz="2800" b="1" dirty="0">
                <a:solidFill>
                  <a:srgbClr val="C00000"/>
                </a:solidFill>
              </a:rPr>
              <a:t>GARCILASO DE LA VEGA </a:t>
            </a:r>
          </a:p>
          <a:p>
            <a:pPr marL="0" indent="0">
              <a:buNone/>
            </a:pPr>
            <a:endParaRPr lang="es-ES" sz="1900" dirty="0"/>
          </a:p>
          <a:p>
            <a:pPr lvl="1">
              <a:buFont typeface="Wingdings" panose="05000000000000000000" pitchFamily="2" charset="2"/>
              <a:buChar char="ü"/>
            </a:pPr>
            <a:endParaRPr lang="es-ES" sz="1900" b="1" i="0" dirty="0"/>
          </a:p>
          <a:p>
            <a:pPr marL="0" indent="0">
              <a:buNone/>
            </a:pPr>
            <a:endParaRPr lang="es-ES" sz="190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6CA009-8A27-487A-822E-D9DD7093F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28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05C5F-FC52-4D40-ABBC-78CD357E8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GARCILASO DE LA VEGA (292-293)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6181B6-8D03-4808-B831-DEF942ED2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>
                <a:hlinkClick r:id="rId3"/>
              </a:rPr>
              <a:t>https://youtu.be/O5Azc4wMlbw</a:t>
            </a:r>
            <a:endParaRPr lang="es-ES" dirty="0"/>
          </a:p>
        </p:txBody>
      </p:sp>
      <p:pic>
        <p:nvPicPr>
          <p:cNvPr id="4" name="Elementos multimedia en línea 3" title="Garcilaso de la Vega">
            <a:hlinkClick r:id="" action="ppaction://media"/>
            <a:extLst>
              <a:ext uri="{FF2B5EF4-FFF2-40B4-BE49-F238E27FC236}">
                <a16:creationId xmlns:a16="http://schemas.microsoft.com/office/drawing/2014/main" id="{1EDB217A-CB36-4935-BE21-5843CEE5121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41021" y="1650912"/>
            <a:ext cx="5396247" cy="303538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AEE4825-2EB2-4BFA-BD3C-8C44BACDDA60}"/>
              </a:ext>
            </a:extLst>
          </p:cNvPr>
          <p:cNvSpPr txBox="1"/>
          <p:nvPr/>
        </p:nvSpPr>
        <p:spPr>
          <a:xfrm>
            <a:off x="9836742" y="6172200"/>
            <a:ext cx="1987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Página 268 - 270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602BB5-ACA1-42B6-9ADE-E95A9D569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4289534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18F908-8072-44FC-BE91-C5CDD2B9C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743" y="417527"/>
            <a:ext cx="10247587" cy="58351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b="1" dirty="0">
                <a:solidFill>
                  <a:srgbClr val="C00000"/>
                </a:solidFill>
              </a:rPr>
              <a:t>SEGUNDO RENACIMIENTO </a:t>
            </a:r>
          </a:p>
          <a:p>
            <a:pPr marL="0" indent="0" algn="ctr">
              <a:buNone/>
            </a:pPr>
            <a:r>
              <a:rPr lang="es-ES" sz="2400" b="1" dirty="0">
                <a:solidFill>
                  <a:srgbClr val="C00000"/>
                </a:solidFill>
              </a:rPr>
              <a:t>La poesía amorosa después de Garcilaso </a:t>
            </a:r>
          </a:p>
          <a:p>
            <a:pPr marL="0" indent="0" algn="ctr">
              <a:buNone/>
            </a:pPr>
            <a:r>
              <a:rPr lang="es-ES" sz="2400" b="1" dirty="0">
                <a:solidFill>
                  <a:srgbClr val="C00000"/>
                </a:solidFill>
              </a:rPr>
              <a:t>Felipe II (1556 – 1598)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s-ES" i="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s-ES" i="0" dirty="0"/>
              <a:t>La sevillana o andaluza. (Tema amoroso petrarquista): Fernando Herrera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i="0" dirty="0"/>
              <a:t>La salmantina o castellana. (Asuntos morales y religiosos): </a:t>
            </a:r>
            <a:r>
              <a:rPr lang="es-ES" b="1" i="0" dirty="0">
                <a:solidFill>
                  <a:srgbClr val="C00000"/>
                </a:solidFill>
              </a:rPr>
              <a:t>FRAY LUIS DE LEÓN</a:t>
            </a:r>
          </a:p>
          <a:p>
            <a:pPr marL="530352" lvl="1" indent="0">
              <a:buNone/>
            </a:pPr>
            <a:endParaRPr lang="es-ES" b="1" i="0" dirty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s-ES" b="1" i="0" dirty="0">
                <a:solidFill>
                  <a:srgbClr val="C00000"/>
                </a:solidFill>
              </a:rPr>
              <a:t>La lírica religiosa: </a:t>
            </a:r>
            <a:r>
              <a:rPr lang="es-ES" sz="1800" i="0" dirty="0">
                <a:solidFill>
                  <a:schemeClr val="tx1"/>
                </a:solidFill>
              </a:rPr>
              <a:t>(comunicar líricamente la experiencia de la unión del alma con Dios.)</a:t>
            </a:r>
            <a:endParaRPr lang="es-ES" sz="1800" b="1" i="0" dirty="0">
              <a:solidFill>
                <a:srgbClr val="C00000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chemeClr val="tx1"/>
                </a:solidFill>
              </a:rPr>
              <a:t>ASCÉTICA:</a:t>
            </a:r>
            <a:r>
              <a:rPr lang="es-ES" sz="2000" b="1" dirty="0">
                <a:solidFill>
                  <a:srgbClr val="C00000"/>
                </a:solidFill>
              </a:rPr>
              <a:t> FRAY LUIS DE LEÓN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sz="2000" b="1" i="0" dirty="0">
                <a:solidFill>
                  <a:schemeClr val="tx1"/>
                </a:solidFill>
              </a:rPr>
              <a:t>MÍSTICA: </a:t>
            </a:r>
            <a:endParaRPr lang="es-ES" sz="2000" i="0" dirty="0">
              <a:solidFill>
                <a:schemeClr val="tx1"/>
              </a:solidFill>
            </a:endParaRPr>
          </a:p>
          <a:p>
            <a:pPr marL="1444752" lvl="3" indent="0">
              <a:buNone/>
            </a:pPr>
            <a:r>
              <a:rPr lang="es-ES" sz="2000" b="1" i="0" dirty="0">
                <a:solidFill>
                  <a:srgbClr val="C00000"/>
                </a:solidFill>
              </a:rPr>
              <a:t>SAN JUAN DE LA CRUZ</a:t>
            </a:r>
          </a:p>
          <a:p>
            <a:pPr marL="1444752" lvl="3" indent="0">
              <a:buNone/>
            </a:pPr>
            <a:r>
              <a:rPr lang="es-ES" sz="2000" b="1" i="0" dirty="0">
                <a:solidFill>
                  <a:srgbClr val="C00000"/>
                </a:solidFill>
              </a:rPr>
              <a:t>SANTA TERESA DE JESÚS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CAF85D-C225-4080-A5A6-1D01FFA70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31" y="3950622"/>
            <a:ext cx="4836683" cy="2720634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9DD1CBC-C3DC-4C5F-8821-23C5DFE52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550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9F578C-53D3-4C64-9FB6-B4A8EB480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64172"/>
          </a:xfrm>
        </p:spPr>
        <p:txBody>
          <a:bodyPr/>
          <a:lstStyle/>
          <a:p>
            <a:pPr algn="ctr"/>
            <a:r>
              <a:rPr lang="es-ES" dirty="0"/>
              <a:t>FRAY LUIS DE LEÓN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40B000-66EA-4865-B32A-FC42951AB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12883"/>
            <a:ext cx="9601200" cy="3954517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>
                <a:hlinkClick r:id="rId3"/>
              </a:rPr>
              <a:t>https://youtu.be/Q_7r7VgiRwU</a:t>
            </a:r>
            <a:endParaRPr lang="es-ES" dirty="0"/>
          </a:p>
        </p:txBody>
      </p:sp>
      <p:pic>
        <p:nvPicPr>
          <p:cNvPr id="4" name="Elementos multimedia en línea 3" title="Fray Luis de León, escritor">
            <a:hlinkClick r:id="" action="ppaction://media"/>
            <a:extLst>
              <a:ext uri="{FF2B5EF4-FFF2-40B4-BE49-F238E27FC236}">
                <a16:creationId xmlns:a16="http://schemas.microsoft.com/office/drawing/2014/main" id="{083C6B92-4E04-453F-9DED-77DC15FBD5A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732632" y="1971511"/>
            <a:ext cx="5632085" cy="316804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9DBB8C6-78BB-47EB-8730-269E24B6E0E8}"/>
              </a:ext>
            </a:extLst>
          </p:cNvPr>
          <p:cNvSpPr txBox="1"/>
          <p:nvPr/>
        </p:nvSpPr>
        <p:spPr>
          <a:xfrm>
            <a:off x="10593488" y="6172200"/>
            <a:ext cx="1398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Página 271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4DB9A1-A392-4BBD-B8C9-88009E05E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608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B6A27-6F89-40D4-B92E-D06C69261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SAN JUAN DE LA CRUZ</a:t>
            </a:r>
          </a:p>
        </p:txBody>
      </p:sp>
      <p:pic>
        <p:nvPicPr>
          <p:cNvPr id="7" name="Elementos multimedia en línea 6" title="San Juan de la Cruz">
            <a:hlinkClick r:id="" action="ppaction://media"/>
            <a:extLst>
              <a:ext uri="{FF2B5EF4-FFF2-40B4-BE49-F238E27FC236}">
                <a16:creationId xmlns:a16="http://schemas.microsoft.com/office/drawing/2014/main" id="{C19B45F0-BB6F-4782-B6EE-D9AFE20ABB3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88727" y="1636493"/>
            <a:ext cx="6014545" cy="338318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452C0DD-B053-4735-B75E-7B68EED228FD}"/>
              </a:ext>
            </a:extLst>
          </p:cNvPr>
          <p:cNvSpPr/>
          <p:nvPr/>
        </p:nvSpPr>
        <p:spPr>
          <a:xfrm>
            <a:off x="4275148" y="5472527"/>
            <a:ext cx="3389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hlinkClick r:id="rId4"/>
              </a:rPr>
              <a:t>https://youtu.be/NNMSiBmADAs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7FB727A-5E7D-4ED7-A66E-627CF0EAEAD2}"/>
              </a:ext>
            </a:extLst>
          </p:cNvPr>
          <p:cNvSpPr txBox="1"/>
          <p:nvPr/>
        </p:nvSpPr>
        <p:spPr>
          <a:xfrm>
            <a:off x="9986985" y="6084054"/>
            <a:ext cx="197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Página 272 - 273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C1093E-4D24-4D26-BCB3-83A50C845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03340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860</Words>
  <Application>Microsoft Office PowerPoint</Application>
  <PresentationFormat>Panorámica</PresentationFormat>
  <Paragraphs>154</Paragraphs>
  <Slides>18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Franklin Gothic Book</vt:lpstr>
      <vt:lpstr>Libre Franklin</vt:lpstr>
      <vt:lpstr>Wingdings</vt:lpstr>
      <vt:lpstr>Recorte</vt:lpstr>
      <vt:lpstr>De la edad media al renacimiento</vt:lpstr>
      <vt:lpstr>Presentación de PowerPoint</vt:lpstr>
      <vt:lpstr>Presentación de PowerPoint</vt:lpstr>
      <vt:lpstr>Siglos  de  oro</vt:lpstr>
      <vt:lpstr>Presentación de PowerPoint</vt:lpstr>
      <vt:lpstr>Presentación de PowerPoint</vt:lpstr>
      <vt:lpstr>Renacimiento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GARCILASO DE LA VEGA (292-293)</vt:lpstr>
      <vt:lpstr>Presentación de PowerPoint</vt:lpstr>
      <vt:lpstr>FRAY LUIS DE LEÓN</vt:lpstr>
      <vt:lpstr>SAN JUAN DE LA CRUZ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Doménech Ballester</dc:creator>
  <cp:lastModifiedBy>María Doménech Ballester</cp:lastModifiedBy>
  <cp:revision>11</cp:revision>
  <dcterms:created xsi:type="dcterms:W3CDTF">2020-10-25T16:38:22Z</dcterms:created>
  <dcterms:modified xsi:type="dcterms:W3CDTF">2023-11-05T09:21:25Z</dcterms:modified>
</cp:coreProperties>
</file>