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00CC00"/>
    <a:srgbClr val="318F45"/>
    <a:srgbClr val="FF7C80"/>
    <a:srgbClr val="E06920"/>
    <a:srgbClr val="207B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4/4/2019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4ED71-BC11-4AAC-B860-A49FA781A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540" y="1003300"/>
            <a:ext cx="9074150" cy="2038350"/>
          </a:xfrm>
        </p:spPr>
        <p:txBody>
          <a:bodyPr/>
          <a:lstStyle/>
          <a:p>
            <a:r>
              <a:rPr lang="es-ES" sz="4000" dirty="0"/>
              <a:t>RASGOS TEMÁTICOS Y FORMALES </a:t>
            </a:r>
            <a:br>
              <a:rPr lang="es-ES" dirty="0"/>
            </a:br>
            <a:r>
              <a:rPr lang="es-ES" i="1" dirty="0"/>
              <a:t>La casa de los espíritus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8E5F3F5-4630-4669-B2FF-B7904D549F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r>
              <a:rPr lang="es-ES" sz="3200" b="1" dirty="0"/>
              <a:t>“TEMA Y FORMA”</a:t>
            </a:r>
          </a:p>
        </p:txBody>
      </p:sp>
    </p:spTree>
    <p:extLst>
      <p:ext uri="{BB962C8B-B14F-4D97-AF65-F5344CB8AC3E}">
        <p14:creationId xmlns:p14="http://schemas.microsoft.com/office/powerpoint/2010/main" val="1482830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5586D-3B09-441E-943C-FCF9C8BB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25" y="1087879"/>
            <a:ext cx="3163239" cy="4568046"/>
          </a:xfrm>
        </p:spPr>
        <p:txBody>
          <a:bodyPr/>
          <a:lstStyle/>
          <a:p>
            <a:pPr algn="ctr"/>
            <a:br>
              <a:rPr lang="es-ES" dirty="0"/>
            </a:br>
            <a:r>
              <a:rPr lang="es-ES" sz="4400" b="1" dirty="0"/>
              <a:t>Evolución temática del </a:t>
            </a:r>
            <a:r>
              <a:rPr lang="es-ES" sz="4400" b="1" dirty="0" err="1"/>
              <a:t>posboom</a:t>
            </a:r>
            <a:r>
              <a:rPr lang="es-ES" sz="4400" b="1" dirty="0"/>
              <a:t>,</a:t>
            </a:r>
            <a:br>
              <a:rPr lang="es-ES" sz="4400" b="1" dirty="0"/>
            </a:br>
            <a:r>
              <a:rPr lang="es-ES" sz="4400" b="1" dirty="0"/>
              <a:t>nueva narrativa.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BF95C4-8F42-4ECA-86EB-F6BA3FB48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ES" sz="3600" dirty="0"/>
              <a:t>Lo maravilloso y sobrenatural</a:t>
            </a:r>
          </a:p>
          <a:p>
            <a:pPr marL="0" indent="0" algn="ctr">
              <a:buNone/>
            </a:pPr>
            <a:r>
              <a:rPr lang="es-ES" sz="3600" dirty="0"/>
              <a:t>+</a:t>
            </a:r>
          </a:p>
          <a:p>
            <a:pPr marL="0" indent="0" algn="ctr">
              <a:buNone/>
            </a:pPr>
            <a:r>
              <a:rPr lang="es-ES" sz="3600" dirty="0"/>
              <a:t>Retrato verosímil de lo cotidiano y de la realidad política, histórica, social y económica.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36950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89B7C1-7B68-41B2-B210-8EF24480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63362"/>
            <a:ext cx="3303081" cy="4601183"/>
          </a:xfrm>
        </p:spPr>
        <p:txBody>
          <a:bodyPr/>
          <a:lstStyle/>
          <a:p>
            <a:pPr algn="ctr"/>
            <a:r>
              <a:rPr lang="es-ES" dirty="0"/>
              <a:t>Rasgos temáticos:</a:t>
            </a:r>
            <a:br>
              <a:rPr lang="es-ES" dirty="0"/>
            </a:br>
            <a:br>
              <a:rPr lang="es-ES" dirty="0"/>
            </a:br>
            <a:r>
              <a:rPr lang="es-ES" dirty="0"/>
              <a:t>(nueva narrativa)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89A99B-90BE-40D0-B321-85D42A1E9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1092" y="690911"/>
            <a:ext cx="9452225" cy="5476177"/>
          </a:xfrm>
        </p:spPr>
        <p:txBody>
          <a:bodyPr>
            <a:normAutofit lnSpcReduction="10000"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Problemas sociales </a:t>
            </a:r>
            <a:r>
              <a:rPr lang="es-ES" dirty="0"/>
              <a:t>&gt; desigualdad, sometimiento, brutalidad…</a:t>
            </a:r>
          </a:p>
          <a:p>
            <a:pPr marL="0" indent="0">
              <a:buNone/>
            </a:pPr>
            <a:r>
              <a:rPr lang="es-ES" dirty="0"/>
              <a:t>Toma de conciencia de trabajadores, reivindicaciones femeninas. 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b="1" dirty="0">
                <a:solidFill>
                  <a:srgbClr val="C00000"/>
                </a:solidFill>
              </a:rPr>
              <a:t>Universo femenino </a:t>
            </a:r>
            <a:r>
              <a:rPr lang="es-ES" dirty="0"/>
              <a:t>&gt; sometidas, entregadas al hogar, … (Pancha, Férula)</a:t>
            </a:r>
          </a:p>
          <a:p>
            <a:pPr marL="0" indent="0">
              <a:buNone/>
            </a:pPr>
            <a:r>
              <a:rPr lang="es-ES" dirty="0"/>
              <a:t>Reivindicación personal de Clara, Alba… (extravagantes, soñadoras)  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b="1" dirty="0">
                <a:solidFill>
                  <a:srgbClr val="C00000"/>
                </a:solidFill>
              </a:rPr>
              <a:t>Elementos sobrenaturales </a:t>
            </a:r>
            <a:r>
              <a:rPr lang="es-ES" dirty="0"/>
              <a:t>&gt; típico del RM   </a:t>
            </a:r>
          </a:p>
          <a:p>
            <a:pPr marL="0" indent="0">
              <a:buNone/>
            </a:pPr>
            <a:r>
              <a:rPr lang="es-ES" dirty="0"/>
              <a:t>Las 3 generaciones: dotes especiales + lo espiritual (vence el machismo).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r>
              <a:rPr lang="es-ES" b="1" dirty="0">
                <a:solidFill>
                  <a:srgbClr val="C00000"/>
                </a:solidFill>
              </a:rPr>
              <a:t>Espacio</a:t>
            </a:r>
            <a:r>
              <a:rPr lang="es-ES" dirty="0"/>
              <a:t>: Fundo Las tres Marías # Casa de la esquina &gt; masculino # femenino.</a:t>
            </a:r>
          </a:p>
          <a:p>
            <a:pPr marL="0" indent="0">
              <a:buNone/>
            </a:pPr>
            <a:endParaRPr lang="es-ES" dirty="0"/>
          </a:p>
          <a:p>
            <a:r>
              <a:rPr lang="es-ES" b="1" dirty="0">
                <a:solidFill>
                  <a:srgbClr val="C00000"/>
                </a:solidFill>
              </a:rPr>
              <a:t>Amor</a:t>
            </a:r>
            <a:r>
              <a:rPr lang="es-ES" dirty="0"/>
              <a:t>: “Imperfecto” (ET) # Blanca      Pedro / Alba       Miguel </a:t>
            </a:r>
          </a:p>
        </p:txBody>
      </p:sp>
      <p:sp>
        <p:nvSpPr>
          <p:cNvPr id="5" name="Corazón 4">
            <a:extLst>
              <a:ext uri="{FF2B5EF4-FFF2-40B4-BE49-F238E27FC236}">
                <a16:creationId xmlns:a16="http://schemas.microsoft.com/office/drawing/2014/main" id="{1C01A285-48A5-41CE-9B3F-88CE8BAE46E3}"/>
              </a:ext>
            </a:extLst>
          </p:cNvPr>
          <p:cNvSpPr/>
          <p:nvPr/>
        </p:nvSpPr>
        <p:spPr>
          <a:xfrm>
            <a:off x="7448764" y="5688551"/>
            <a:ext cx="179798" cy="174661"/>
          </a:xfrm>
          <a:prstGeom prst="hear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orazón 5">
            <a:extLst>
              <a:ext uri="{FF2B5EF4-FFF2-40B4-BE49-F238E27FC236}">
                <a16:creationId xmlns:a16="http://schemas.microsoft.com/office/drawing/2014/main" id="{A972B8D5-C312-4BD6-9193-BFDCF6894C8F}"/>
              </a:ext>
            </a:extLst>
          </p:cNvPr>
          <p:cNvSpPr/>
          <p:nvPr/>
        </p:nvSpPr>
        <p:spPr>
          <a:xfrm>
            <a:off x="9039545" y="5688551"/>
            <a:ext cx="179798" cy="174661"/>
          </a:xfrm>
          <a:prstGeom prst="hear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Botón de acción: ir a inicio 6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E68104E-893B-43ED-9049-56B61622B529}"/>
              </a:ext>
            </a:extLst>
          </p:cNvPr>
          <p:cNvSpPr/>
          <p:nvPr/>
        </p:nvSpPr>
        <p:spPr>
          <a:xfrm>
            <a:off x="7009544" y="4162051"/>
            <a:ext cx="529119" cy="559941"/>
          </a:xfrm>
          <a:prstGeom prst="actionButtonHom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Gráfico 10" descr="Cara guiñando un ojo sin relleno">
            <a:extLst>
              <a:ext uri="{FF2B5EF4-FFF2-40B4-BE49-F238E27FC236}">
                <a16:creationId xmlns:a16="http://schemas.microsoft.com/office/drawing/2014/main" id="{72EC499E-6A92-4930-A1D0-AD0637CB2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19370" y="2350213"/>
            <a:ext cx="914400" cy="914400"/>
          </a:xfrm>
          <a:prstGeom prst="rect">
            <a:avLst/>
          </a:prstGeom>
        </p:spPr>
      </p:pic>
      <p:pic>
        <p:nvPicPr>
          <p:cNvPr id="13" name="Gráfico 12" descr="Granjero">
            <a:extLst>
              <a:ext uri="{FF2B5EF4-FFF2-40B4-BE49-F238E27FC236}">
                <a16:creationId xmlns:a16="http://schemas.microsoft.com/office/drawing/2014/main" id="{76032049-ED03-4B47-B552-578D73F27C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19370" y="60616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328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F93EF8-BD7D-465B-8432-640EACA6B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4431" y="879029"/>
            <a:ext cx="3507893" cy="4682841"/>
          </a:xfrm>
        </p:spPr>
        <p:txBody>
          <a:bodyPr/>
          <a:lstStyle/>
          <a:p>
            <a:pPr algn="ctr"/>
            <a:r>
              <a:rPr lang="es-ES" dirty="0"/>
              <a:t>Rasgos formales:</a:t>
            </a:r>
            <a:br>
              <a:rPr lang="es-ES" dirty="0"/>
            </a:br>
            <a:br>
              <a:rPr lang="es-ES" dirty="0"/>
            </a:br>
            <a:r>
              <a:rPr lang="es-ES" dirty="0"/>
              <a:t>(Nueva narrativa)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3B3393-C517-43AE-A379-02BA1CD49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2219" y="196850"/>
            <a:ext cx="8649781" cy="6851649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rgbClr val="92D050"/>
                </a:solidFill>
              </a:rPr>
              <a:t>Simplicidad estilística y de léxico: </a:t>
            </a:r>
          </a:p>
          <a:p>
            <a:pPr marL="0" indent="0">
              <a:buNone/>
            </a:pPr>
            <a:r>
              <a:rPr lang="es-ES" dirty="0"/>
              <a:t>enumeraciones, epítetos, comparaciones, prosopografía… </a:t>
            </a:r>
          </a:p>
          <a:p>
            <a:r>
              <a:rPr lang="es-ES" b="1" dirty="0">
                <a:solidFill>
                  <a:srgbClr val="92D050"/>
                </a:solidFill>
              </a:rPr>
              <a:t>Estructura circular*: </a:t>
            </a:r>
            <a:r>
              <a:rPr lang="es-ES" dirty="0"/>
              <a:t>14 capítulos + epílogo </a:t>
            </a:r>
          </a:p>
          <a:p>
            <a:pPr marL="0" indent="0">
              <a:buNone/>
            </a:pPr>
            <a:r>
              <a:rPr lang="es-ES" dirty="0"/>
              <a:t>“Barrabás llegó a la familia por vía marítima.”</a:t>
            </a:r>
          </a:p>
          <a:p>
            <a:pPr marL="0" indent="0">
              <a:buNone/>
            </a:pPr>
            <a:r>
              <a:rPr lang="es-ES" dirty="0"/>
              <a:t>Al principio: 1ª persona (50 años antes) &gt; “sobrevivir a su propio espanto.”</a:t>
            </a:r>
          </a:p>
          <a:p>
            <a:pPr marL="0" indent="0" algn="ctr">
              <a:buNone/>
            </a:pPr>
            <a:r>
              <a:rPr lang="es-ES" dirty="0"/>
              <a:t>ALBA: habla desde la esperanza. </a:t>
            </a:r>
          </a:p>
          <a:p>
            <a:pPr marL="0" indent="0" algn="ctr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“Cuadernos de anotar la vida", cartas de Clara y Blanca, voz de su abuelo.</a:t>
            </a:r>
          </a:p>
          <a:p>
            <a:r>
              <a:rPr lang="es-ES" b="1" dirty="0">
                <a:solidFill>
                  <a:srgbClr val="92D050"/>
                </a:solidFill>
              </a:rPr>
              <a:t>Fragmentarismo</a:t>
            </a:r>
            <a:r>
              <a:rPr lang="es-ES" dirty="0"/>
              <a:t>: lector activo.</a:t>
            </a:r>
          </a:p>
          <a:p>
            <a:r>
              <a:rPr lang="es-ES" b="1" dirty="0">
                <a:solidFill>
                  <a:srgbClr val="92D050"/>
                </a:solidFill>
              </a:rPr>
              <a:t>Polifonía</a:t>
            </a:r>
            <a:r>
              <a:rPr lang="es-ES" dirty="0"/>
              <a:t>: Narración omnisciente Clara 3ª persona + ET – Alba en 1ª persona.</a:t>
            </a:r>
          </a:p>
          <a:p>
            <a:pPr marL="0" indent="0">
              <a:buNone/>
            </a:pPr>
            <a:r>
              <a:rPr lang="es-ES" dirty="0"/>
              <a:t>NO 3ªp - ALBA: habla de sí misma desde la distancia del relato omnisciente.</a:t>
            </a:r>
          </a:p>
          <a:p>
            <a:pPr marL="0" indent="0">
              <a:buNone/>
            </a:pPr>
            <a:r>
              <a:rPr lang="es-ES" dirty="0"/>
              <a:t>NP 1ªp – ESTEBAN: Completa la narración en 3ª persona</a:t>
            </a:r>
          </a:p>
          <a:p>
            <a:pPr marL="0" indent="0">
              <a:buNone/>
            </a:pPr>
            <a:r>
              <a:rPr lang="es-ES" dirty="0"/>
              <a:t>NT 1ªp – ALBA: Se mete en la narración omnisciente para hacer apreciaciones.</a:t>
            </a:r>
          </a:p>
          <a:p>
            <a:pPr marL="0" indent="0">
              <a:buNone/>
            </a:pPr>
            <a:r>
              <a:rPr lang="es-ES" dirty="0"/>
              <a:t>NP 1ªp – ALBA: Epílogo que cierra y justifica su presencia desde el principio. </a:t>
            </a:r>
          </a:p>
          <a:p>
            <a:r>
              <a:rPr lang="es-ES" b="1" dirty="0">
                <a:solidFill>
                  <a:srgbClr val="92D050"/>
                </a:solidFill>
              </a:rPr>
              <a:t>Manuscrito encontrado: </a:t>
            </a:r>
            <a:r>
              <a:rPr lang="es-ES" dirty="0">
                <a:solidFill>
                  <a:srgbClr val="92D050"/>
                </a:solidFill>
              </a:rPr>
              <a:t> </a:t>
            </a:r>
            <a:r>
              <a:rPr lang="es-ES" dirty="0">
                <a:solidFill>
                  <a:schemeClr val="tx1"/>
                </a:solidFill>
              </a:rPr>
              <a:t>“buscado” que justifica, amplia y detalla hechos. </a:t>
            </a:r>
            <a:endParaRPr lang="es-ES" dirty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s-ES" dirty="0"/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5FF4B48F-B5CE-4F92-9A39-BEE57CAF8FE6}"/>
              </a:ext>
            </a:extLst>
          </p:cNvPr>
          <p:cNvCxnSpPr>
            <a:cxnSpLocks/>
          </p:cNvCxnSpPr>
          <p:nvPr/>
        </p:nvCxnSpPr>
        <p:spPr>
          <a:xfrm flipH="1">
            <a:off x="5859170" y="2816294"/>
            <a:ext cx="1085421" cy="425162"/>
          </a:xfrm>
          <a:prstGeom prst="straightConnector1">
            <a:avLst/>
          </a:prstGeom>
          <a:ln w="38100">
            <a:solidFill>
              <a:srgbClr val="E06920">
                <a:alpha val="97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E2B3CD11-49C5-47AE-8187-85003A6F518D}"/>
              </a:ext>
            </a:extLst>
          </p:cNvPr>
          <p:cNvCxnSpPr>
            <a:cxnSpLocks/>
          </p:cNvCxnSpPr>
          <p:nvPr/>
        </p:nvCxnSpPr>
        <p:spPr>
          <a:xfrm>
            <a:off x="9042400" y="2832100"/>
            <a:ext cx="857467" cy="458766"/>
          </a:xfrm>
          <a:prstGeom prst="straightConnector1">
            <a:avLst/>
          </a:prstGeom>
          <a:ln w="38100">
            <a:solidFill>
              <a:srgbClr val="E069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4141E8AF-E954-4640-BFAA-F49AE2EA8FA0}"/>
              </a:ext>
            </a:extLst>
          </p:cNvPr>
          <p:cNvCxnSpPr>
            <a:cxnSpLocks/>
          </p:cNvCxnSpPr>
          <p:nvPr/>
        </p:nvCxnSpPr>
        <p:spPr>
          <a:xfrm>
            <a:off x="7722140" y="2766885"/>
            <a:ext cx="0" cy="523981"/>
          </a:xfrm>
          <a:prstGeom prst="straightConnector1">
            <a:avLst/>
          </a:prstGeom>
          <a:ln w="38100">
            <a:solidFill>
              <a:srgbClr val="E0692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áfico 17" descr="Opinión del cliente ">
            <a:extLst>
              <a:ext uri="{FF2B5EF4-FFF2-40B4-BE49-F238E27FC236}">
                <a16:creationId xmlns:a16="http://schemas.microsoft.com/office/drawing/2014/main" id="{AF5AA3B0-A182-492A-8BE7-823F6BF52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1927" y="5181600"/>
            <a:ext cx="1212850" cy="1212850"/>
          </a:xfrm>
          <a:prstGeom prst="rect">
            <a:avLst/>
          </a:prstGeom>
        </p:spPr>
      </p:pic>
      <p:pic>
        <p:nvPicPr>
          <p:cNvPr id="20" name="Gráfico 19" descr="Perro">
            <a:extLst>
              <a:ext uri="{FF2B5EF4-FFF2-40B4-BE49-F238E27FC236}">
                <a16:creationId xmlns:a16="http://schemas.microsoft.com/office/drawing/2014/main" id="{8B2F1531-0ABD-46FF-98FC-DEAD62455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55049" y="186437"/>
            <a:ext cx="914400" cy="914400"/>
          </a:xfrm>
          <a:prstGeom prst="rect">
            <a:avLst/>
          </a:prstGeom>
        </p:spPr>
      </p:pic>
      <p:pic>
        <p:nvPicPr>
          <p:cNvPr id="22" name="Gráfico 21" descr="Marketing">
            <a:extLst>
              <a:ext uri="{FF2B5EF4-FFF2-40B4-BE49-F238E27FC236}">
                <a16:creationId xmlns:a16="http://schemas.microsoft.com/office/drawing/2014/main" id="{CFC627A9-2C00-4E19-80F9-C5B8F91494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99483" y="2313319"/>
            <a:ext cx="907131" cy="907131"/>
          </a:xfrm>
          <a:prstGeom prst="rect">
            <a:avLst/>
          </a:prstGeom>
        </p:spPr>
      </p:pic>
      <p:pic>
        <p:nvPicPr>
          <p:cNvPr id="24" name="Gráfico 23" descr="Libro abierto">
            <a:extLst>
              <a:ext uri="{FF2B5EF4-FFF2-40B4-BE49-F238E27FC236}">
                <a16:creationId xmlns:a16="http://schemas.microsoft.com/office/drawing/2014/main" id="{7FFADD21-9F38-4AFF-AC18-7B1B97E361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97849" y="2374900"/>
            <a:ext cx="914400" cy="914400"/>
          </a:xfrm>
          <a:prstGeom prst="rect">
            <a:avLst/>
          </a:prstGeom>
        </p:spPr>
      </p:pic>
      <p:pic>
        <p:nvPicPr>
          <p:cNvPr id="26" name="Gráfico 25" descr="Lápiz">
            <a:extLst>
              <a:ext uri="{FF2B5EF4-FFF2-40B4-BE49-F238E27FC236}">
                <a16:creationId xmlns:a16="http://schemas.microsoft.com/office/drawing/2014/main" id="{E6BBC694-7CD9-4A05-9033-90C2452F76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03108" y="2203449"/>
            <a:ext cx="685651" cy="685651"/>
          </a:xfrm>
          <a:prstGeom prst="rect">
            <a:avLst/>
          </a:prstGeom>
        </p:spPr>
      </p:pic>
      <p:sp>
        <p:nvSpPr>
          <p:cNvPr id="27" name="Flecha: curvada hacia la derecha 26">
            <a:extLst>
              <a:ext uri="{FF2B5EF4-FFF2-40B4-BE49-F238E27FC236}">
                <a16:creationId xmlns:a16="http://schemas.microsoft.com/office/drawing/2014/main" id="{CF810F94-6872-4747-9AC1-5E47CD60779C}"/>
              </a:ext>
            </a:extLst>
          </p:cNvPr>
          <p:cNvSpPr/>
          <p:nvPr/>
        </p:nvSpPr>
        <p:spPr>
          <a:xfrm>
            <a:off x="8505259" y="1100837"/>
            <a:ext cx="587941" cy="547763"/>
          </a:xfrm>
          <a:prstGeom prst="curved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8" name="Flecha: curvada hacia la izquierda 27">
            <a:extLst>
              <a:ext uri="{FF2B5EF4-FFF2-40B4-BE49-F238E27FC236}">
                <a16:creationId xmlns:a16="http://schemas.microsoft.com/office/drawing/2014/main" id="{853515A0-5673-4CBE-9DD6-6732F6C1EFD9}"/>
              </a:ext>
            </a:extLst>
          </p:cNvPr>
          <p:cNvSpPr/>
          <p:nvPr/>
        </p:nvSpPr>
        <p:spPr>
          <a:xfrm>
            <a:off x="9464109" y="1123837"/>
            <a:ext cx="587941" cy="524763"/>
          </a:xfrm>
          <a:prstGeom prst="curvedLef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30" name="Gráfico 29" descr="Libro cerrado">
            <a:extLst>
              <a:ext uri="{FF2B5EF4-FFF2-40B4-BE49-F238E27FC236}">
                <a16:creationId xmlns:a16="http://schemas.microsoft.com/office/drawing/2014/main" id="{1129F13F-6DFD-4D39-9921-B147AFDC9D0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51785" y="5434755"/>
            <a:ext cx="1282700" cy="128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703847"/>
      </p:ext>
    </p:extLst>
  </p:cSld>
  <p:clrMapOvr>
    <a:masterClrMapping/>
  </p:clrMapOvr>
</p:sld>
</file>

<file path=ppt/theme/theme1.xml><?xml version="1.0" encoding="utf-8"?>
<a:theme xmlns:a="http://schemas.openxmlformats.org/drawingml/2006/main" name="Marco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75</TotalTime>
  <Words>298</Words>
  <Application>Microsoft Office PowerPoint</Application>
  <PresentationFormat>Panorámica</PresentationFormat>
  <Paragraphs>36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7" baseType="lpstr">
      <vt:lpstr>Corbel</vt:lpstr>
      <vt:lpstr>Wingdings 2</vt:lpstr>
      <vt:lpstr>Marco</vt:lpstr>
      <vt:lpstr>RASGOS TEMÁTICOS Y FORMALES  La casa de los espíritus</vt:lpstr>
      <vt:lpstr> Evolución temática del posboom, nueva narrativa.</vt:lpstr>
      <vt:lpstr>Rasgos temáticos:  (nueva narrativa)</vt:lpstr>
      <vt:lpstr>Rasgos formales:  (Nueva narrativa)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María Doménech Ballester</dc:creator>
  <cp:lastModifiedBy>María Doménech Ballester</cp:lastModifiedBy>
  <cp:revision>8</cp:revision>
  <dcterms:created xsi:type="dcterms:W3CDTF">2019-04-04T04:27:42Z</dcterms:created>
  <dcterms:modified xsi:type="dcterms:W3CDTF">2019-04-04T05:43:32Z</dcterms:modified>
</cp:coreProperties>
</file>