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1" r:id="rId14"/>
    <p:sldId id="269" r:id="rId15"/>
    <p:sldId id="270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  <a:srgbClr val="CC0099"/>
    <a:srgbClr val="800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00" autoAdjust="0"/>
  </p:normalViewPr>
  <p:slideViewPr>
    <p:cSldViewPr>
      <p:cViewPr varScale="1">
        <p:scale>
          <a:sx n="70" d="100"/>
          <a:sy n="70" d="100"/>
        </p:scale>
        <p:origin x="-117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358E2-3435-4981-AF41-1DAB9BFC1587}" type="datetimeFigureOut">
              <a:rPr lang="es-ES" smtClean="0"/>
              <a:pPr/>
              <a:t>18/01/2012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8C8FB4-EE17-44A3-97B9-4F0AFEA8D09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E7B65-0FDA-4CFC-8971-82D2097C2D71}" type="datetime1">
              <a:rPr lang="es-ES" smtClean="0"/>
              <a:t>18/01/2012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Mª Doménech - Parque Colegio Santa Ana 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91F94-47C8-4492-B8A1-0A493F620E2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17A56-0D74-42A3-A187-BFD47AB6EBF8}" type="datetime1">
              <a:rPr lang="es-ES" smtClean="0"/>
              <a:t>18/01/2012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Mª Doménech - Parque Colegio Santa Ana 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6E9E0-CE11-43E5-A5EA-108710E8E54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8236F-BE52-42E4-AD91-2E3A1D4514E3}" type="datetime1">
              <a:rPr lang="es-ES" smtClean="0"/>
              <a:t>18/01/2012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Mª Doménech - Parque Colegio Santa Ana 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F479A-B35C-4740-B208-7FE4E8044EF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B3AFE-1EDB-4E9E-8A3F-F83BF461DC0D}" type="datetime1">
              <a:rPr lang="es-ES" smtClean="0"/>
              <a:t>18/01/2012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Mª Doménech - Parque Colegio Santa Ana </a:t>
            </a: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0BE6C-5C6B-4931-B7C7-B83A44CDB76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BA742-2520-4895-AB79-C601E1A96810}" type="datetime1">
              <a:rPr lang="es-ES" smtClean="0"/>
              <a:t>18/01/2012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Mª Doménech - Parque Colegio Santa Ana </a:t>
            </a: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F30C3-602E-44DA-81C5-C75C3720B6A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D1295-D802-40E5-ADC3-D66257AE353D}" type="datetime1">
              <a:rPr lang="es-ES" smtClean="0"/>
              <a:t>18/01/2012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Mª Doménech - Parque Colegio Santa Ana </a:t>
            </a: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CC998-DCC5-4CE0-860E-0593B9DF51F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34805-797F-4725-929B-45D89B62370D}" type="datetime1">
              <a:rPr lang="es-ES" smtClean="0"/>
              <a:t>18/01/2012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Mª Doménech - Parque Colegio Santa Ana </a:t>
            </a: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B8F29-D0FC-407D-BB9E-B4A94B016AD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10D13-ABF9-45B1-BC7A-A09A8D0C6252}" type="datetime1">
              <a:rPr lang="es-ES" smtClean="0"/>
              <a:t>18/01/2012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Mª Doménech - Parque Colegio Santa Ana </a:t>
            </a: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7754A-2D95-4323-AA78-C29E5A5EEEC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95254-3E98-43DC-96F7-718E5134E921}" type="datetime1">
              <a:rPr lang="es-ES" smtClean="0"/>
              <a:t>18/01/2012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Mª Doménech - Parque Colegio Santa Ana </a:t>
            </a: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5CD1B-E225-4DC5-AC8D-C73004A8D8A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F8C97-63D9-4B48-99E8-F7389D166862}" type="datetime1">
              <a:rPr lang="es-ES" smtClean="0"/>
              <a:t>18/01/2012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Mª Doménech - Parque Colegio Santa Ana 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CA3E6-AA6F-4B9E-BC0A-499E4AC797D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3EE2A-EF59-49F2-8E4A-7319A3A781EA}" type="datetime1">
              <a:rPr lang="es-ES" smtClean="0"/>
              <a:t>18/01/2012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Mª Doménech - Parque Colegio Santa Ana 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05767-EC08-4CD3-AAAD-C981D7ECB24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4833A2B-B872-4B90-B328-9940F464F1BB}" type="datetime1">
              <a:rPr lang="es-ES" smtClean="0"/>
              <a:t>18/01/2012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pt-BR" smtClean="0"/>
              <a:t>Mª Doménech - Parque Colegio Santa Ana 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BB4CF7C-D1CF-4D21-8510-F841B8E1D63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ES" smtClean="0"/>
              <a:t>Miguel Hernández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/>
              <a:t>El amor en Miguel Hernández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2800" dirty="0" smtClean="0">
                <a:solidFill>
                  <a:srgbClr val="990099"/>
                </a:solidFill>
              </a:rPr>
              <a:t>El despertar sexual y la pugna religiosa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s-ES" sz="2800" dirty="0" smtClean="0">
              <a:solidFill>
                <a:srgbClr val="990099"/>
              </a:solidFill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2800" dirty="0" smtClean="0">
                <a:solidFill>
                  <a:srgbClr val="990099"/>
                </a:solidFill>
              </a:rPr>
              <a:t>Amor – lamento / amor – ilusión (tradición literaria)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s-ES" sz="2800" dirty="0" smtClean="0">
              <a:solidFill>
                <a:srgbClr val="990099"/>
              </a:solidFill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2800" dirty="0" smtClean="0">
                <a:solidFill>
                  <a:srgbClr val="990099"/>
                </a:solidFill>
              </a:rPr>
              <a:t>El amor – dolor que va de la tradición a la realidad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s-ES" sz="2800" dirty="0" smtClean="0">
              <a:solidFill>
                <a:srgbClr val="990099"/>
              </a:solidFill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2800" dirty="0" smtClean="0">
                <a:solidFill>
                  <a:srgbClr val="990099"/>
                </a:solidFill>
              </a:rPr>
              <a:t>Amor – alegría / amor – fraternidad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s-ES" sz="2800" dirty="0" smtClean="0">
              <a:solidFill>
                <a:srgbClr val="990099"/>
              </a:solidFill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2800" dirty="0" smtClean="0">
                <a:solidFill>
                  <a:srgbClr val="990099"/>
                </a:solidFill>
              </a:rPr>
              <a:t>Amor – odio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s-ES" sz="2800" dirty="0" smtClean="0">
              <a:solidFill>
                <a:srgbClr val="990099"/>
              </a:solidFill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2800" dirty="0" smtClean="0">
                <a:solidFill>
                  <a:srgbClr val="990099"/>
                </a:solidFill>
              </a:rPr>
              <a:t>Amor – esperanza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" dirty="0" smtClean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Mª Doménech - Parque Colegio Santa Ana </a:t>
            </a:r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>
                <a:solidFill>
                  <a:srgbClr val="FF0000"/>
                </a:solidFill>
              </a:rPr>
              <a:t/>
            </a:r>
            <a:br>
              <a:rPr lang="es-ES" dirty="0" smtClean="0">
                <a:solidFill>
                  <a:srgbClr val="FF0000"/>
                </a:solidFill>
              </a:rPr>
            </a:br>
            <a:r>
              <a:rPr lang="es-ES" dirty="0" smtClean="0">
                <a:solidFill>
                  <a:srgbClr val="990099"/>
                </a:solidFill>
              </a:rPr>
              <a:t>1. </a:t>
            </a:r>
            <a:r>
              <a:rPr lang="es-ES" sz="4000" dirty="0" smtClean="0">
                <a:solidFill>
                  <a:srgbClr val="990099"/>
                </a:solidFill>
              </a:rPr>
              <a:t>El despertar sexual y la pugna religiosa</a:t>
            </a:r>
            <a:r>
              <a:rPr lang="es-ES" dirty="0" smtClean="0">
                <a:solidFill>
                  <a:srgbClr val="990099"/>
                </a:solidFill>
              </a:rPr>
              <a:t/>
            </a:r>
            <a:br>
              <a:rPr lang="es-ES" dirty="0" smtClean="0">
                <a:solidFill>
                  <a:srgbClr val="990099"/>
                </a:solidFill>
              </a:rPr>
            </a:br>
            <a:endParaRPr lang="es-ES" dirty="0">
              <a:solidFill>
                <a:srgbClr val="990099"/>
              </a:solidFill>
            </a:endParaRPr>
          </a:p>
        </p:txBody>
      </p:sp>
      <p:sp>
        <p:nvSpPr>
          <p:cNvPr id="15362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charset="0"/>
              <a:buNone/>
            </a:pPr>
            <a:endParaRPr lang="es-ES" smtClean="0"/>
          </a:p>
          <a:p>
            <a:pPr algn="ctr" eaLnBrk="1" hangingPunct="1">
              <a:buFont typeface="Arial" charset="0"/>
              <a:buNone/>
            </a:pPr>
            <a:r>
              <a:rPr lang="es-ES" smtClean="0"/>
              <a:t>“El silbo del dale” (pág. 124)</a:t>
            </a:r>
          </a:p>
          <a:p>
            <a:pPr algn="ctr" eaLnBrk="1" hangingPunct="1">
              <a:buFont typeface="Arial" charset="0"/>
              <a:buNone/>
            </a:pPr>
            <a:endParaRPr lang="es-ES" sz="1400" smtClean="0"/>
          </a:p>
          <a:p>
            <a:pPr algn="ctr" eaLnBrk="1" hangingPunct="1">
              <a:buFont typeface="Arial" charset="0"/>
              <a:buNone/>
            </a:pPr>
            <a:r>
              <a:rPr lang="es-ES" smtClean="0"/>
              <a:t>El manantial platónico de la belleza y el amor se resuelve en un </a:t>
            </a:r>
            <a:r>
              <a:rPr lang="es-ES" u="sng" smtClean="0"/>
              <a:t>amor divino</a:t>
            </a:r>
            <a:r>
              <a:rPr lang="es-ES" smtClean="0"/>
              <a:t>.</a:t>
            </a:r>
          </a:p>
          <a:p>
            <a:pPr algn="ctr" eaLnBrk="1" hangingPunct="1">
              <a:buFont typeface="Arial" charset="0"/>
              <a:buNone/>
            </a:pPr>
            <a:endParaRPr lang="es-ES" smtClean="0"/>
          </a:p>
          <a:p>
            <a:pPr algn="ctr" eaLnBrk="1" hangingPunct="1">
              <a:buFont typeface="Arial" charset="0"/>
              <a:buNone/>
            </a:pPr>
            <a:r>
              <a:rPr lang="es-ES" smtClean="0"/>
              <a:t> (Dios / Eros)</a:t>
            </a:r>
          </a:p>
          <a:p>
            <a:pPr algn="ctr" eaLnBrk="1" hangingPunct="1">
              <a:buFont typeface="Arial" charset="0"/>
              <a:buNone/>
            </a:pPr>
            <a:endParaRPr lang="es-ES" smtClean="0"/>
          </a:p>
          <a:p>
            <a:pPr algn="ctr" eaLnBrk="1" hangingPunct="1">
              <a:buFont typeface="Arial" charset="0"/>
              <a:buNone/>
            </a:pPr>
            <a:endParaRPr lang="es-ES" smtClean="0"/>
          </a:p>
          <a:p>
            <a:pPr algn="ctr" eaLnBrk="1" hangingPunct="1">
              <a:buFont typeface="Arial" charset="0"/>
              <a:buNone/>
            </a:pPr>
            <a:endParaRPr lang="es-ES" smtClean="0"/>
          </a:p>
          <a:p>
            <a:pPr algn="ctr" eaLnBrk="1" hangingPunct="1">
              <a:buFont typeface="Arial" charset="0"/>
              <a:buNone/>
            </a:pPr>
            <a:endParaRPr lang="es-ES" smtClean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Mª Doménech - Parque Colegio Santa Ana 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3100" dirty="0" smtClean="0">
                <a:solidFill>
                  <a:srgbClr val="FF0000"/>
                </a:solidFill>
              </a:rPr>
              <a:t/>
            </a:r>
            <a:br>
              <a:rPr lang="es-ES" sz="3100" dirty="0" smtClean="0">
                <a:solidFill>
                  <a:srgbClr val="FF0000"/>
                </a:solidFill>
              </a:rPr>
            </a:br>
            <a:r>
              <a:rPr lang="es-ES" sz="3600" dirty="0" smtClean="0">
                <a:solidFill>
                  <a:srgbClr val="990099"/>
                </a:solidFill>
              </a:rPr>
              <a:t>2. Amor – lamento / amor – ilusión </a:t>
            </a:r>
            <a:r>
              <a:rPr lang="es-ES" sz="2200" dirty="0" smtClean="0">
                <a:solidFill>
                  <a:srgbClr val="990099"/>
                </a:solidFill>
              </a:rPr>
              <a:t>(tradición literaria)</a:t>
            </a:r>
            <a:r>
              <a:rPr lang="es-ES" dirty="0" smtClean="0">
                <a:solidFill>
                  <a:srgbClr val="CC0099"/>
                </a:solidFill>
              </a:rPr>
              <a:t/>
            </a:r>
            <a:br>
              <a:rPr lang="es-ES" dirty="0" smtClean="0">
                <a:solidFill>
                  <a:srgbClr val="CC0099"/>
                </a:solidFill>
              </a:rPr>
            </a:br>
            <a:endParaRPr lang="es-ES" dirty="0">
              <a:solidFill>
                <a:srgbClr val="CC0099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8313" y="1196975"/>
            <a:ext cx="8229600" cy="4929188"/>
          </a:xfrm>
        </p:spPr>
        <p:txBody>
          <a:bodyPr rtlCol="0">
            <a:normAutofit fontScale="250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9600" dirty="0" smtClean="0"/>
              <a:t>“La pena hace silbar” (pág. 152)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9600" dirty="0" smtClean="0"/>
              <a:t>Liberado de la mordaza religiosa.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9600" u="sng" dirty="0" smtClean="0"/>
              <a:t>Fuentes</a:t>
            </a:r>
            <a:r>
              <a:rPr lang="es-ES" sz="9600" dirty="0" smtClean="0"/>
              <a:t>: amor cortés (XV) y poemas bucólicos (Petrarca - XVI)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9600" u="sng" dirty="0" smtClean="0"/>
              <a:t>Metáfora de la herida</a:t>
            </a:r>
            <a:r>
              <a:rPr lang="es-ES" sz="9600" dirty="0" smtClean="0"/>
              <a:t>: </a:t>
            </a:r>
            <a:r>
              <a:rPr lang="es-ES" sz="6800" dirty="0" smtClean="0"/>
              <a:t>Cancioneros medievales y mística. Respira por la herida…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9600" dirty="0" smtClean="0"/>
              <a:t>Palabras de </a:t>
            </a:r>
            <a:r>
              <a:rPr lang="es-ES" sz="9600" u="sng" dirty="0" smtClean="0"/>
              <a:t>J. R. Jiménez </a:t>
            </a:r>
            <a:r>
              <a:rPr lang="es-ES" sz="9600" dirty="0" smtClean="0"/>
              <a:t>(pág. 358)</a:t>
            </a:r>
            <a:endParaRPr lang="es-ES" sz="9600" u="sng" dirty="0" smtClean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6400" b="1" i="1" dirty="0" smtClean="0"/>
              <a:t>Si no es amor, ¿qué es esto que yo siento?</a:t>
            </a:r>
            <a:endParaRPr lang="es-ES" sz="6400" dirty="0" smtClean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6400" b="1" i="1" dirty="0" smtClean="0"/>
              <a:t>Mas si es amor, por Dios, ¿qué cosa y cuál?</a:t>
            </a:r>
            <a:endParaRPr lang="es-ES" sz="6400" dirty="0" smtClean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6400" b="1" i="1" dirty="0" smtClean="0"/>
              <a:t>Si es buena, ¿por qué es áspera y mortal?</a:t>
            </a:r>
            <a:endParaRPr lang="es-ES" sz="6400" dirty="0" smtClean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6400" b="1" i="1" dirty="0" smtClean="0"/>
              <a:t>Si mala, ¿por qué es dulce su tormento?</a:t>
            </a:r>
            <a:endParaRPr lang="es-ES" sz="6400" dirty="0" smtClean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6400" b="1" i="1" dirty="0" smtClean="0"/>
              <a:t>Si ardo por gusto, ¿por qué me lamento?</a:t>
            </a:r>
            <a:endParaRPr lang="es-ES" sz="6400" dirty="0" smtClean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6400" b="1" i="1" dirty="0" smtClean="0"/>
              <a:t>Si a mi pesar, ¿qué vale un llanto tal?</a:t>
            </a:r>
            <a:endParaRPr lang="es-ES" sz="6400" dirty="0" smtClean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6400" b="1" i="1" dirty="0" smtClean="0"/>
              <a:t>Oh viva muerte, o deleitoso mal,</a:t>
            </a:r>
            <a:endParaRPr lang="es-ES" sz="6400" dirty="0" smtClean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6400" b="1" i="1" dirty="0" smtClean="0"/>
              <a:t>¿por qué puedes en mí, si no consiento?</a:t>
            </a:r>
            <a:endParaRPr lang="es-ES" sz="6400" dirty="0" smtClean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6400" b="1" i="1" dirty="0" smtClean="0"/>
              <a:t>Y si consiento, error es quejarme</a:t>
            </a:r>
            <a:endParaRPr lang="es-ES" sz="6400" dirty="0" smtClean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6400" b="1" i="1" dirty="0" smtClean="0"/>
              <a:t>Entre contrarios vientos va mi nave</a:t>
            </a:r>
            <a:endParaRPr lang="es-ES" sz="6400" dirty="0" smtClean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6400" b="1" i="1" dirty="0" smtClean="0"/>
              <a:t>-que en alta mar me encuentro sin gobierno-</a:t>
            </a:r>
            <a:endParaRPr lang="es-ES" sz="6400" dirty="0" smtClean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6400" b="1" i="1" dirty="0" smtClean="0"/>
              <a:t>tan leve de saber; de error tan grave</a:t>
            </a:r>
            <a:endParaRPr lang="es-ES" sz="6400" dirty="0" smtClean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6400" b="1" i="1" dirty="0" smtClean="0"/>
              <a:t>que no sé lo que quiero aconsejarme</a:t>
            </a:r>
            <a:endParaRPr lang="es-ES" sz="6400" dirty="0" smtClean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6400" b="1" i="1" dirty="0" smtClean="0"/>
              <a:t>y si tiemblo en verano, ardo en invierno.</a:t>
            </a:r>
            <a:endParaRPr lang="es-ES" sz="6400" dirty="0" smtClean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6400" b="1" dirty="0" smtClean="0"/>
              <a:t>	FRANCESCO PETRARCA</a:t>
            </a:r>
            <a:r>
              <a:rPr lang="es-ES" sz="4000" b="1" dirty="0" smtClean="0"/>
              <a:t/>
            </a:r>
            <a:br>
              <a:rPr lang="es-ES" sz="4000" b="1" dirty="0" smtClean="0"/>
            </a:br>
            <a:r>
              <a:rPr lang="es-ES" sz="4000" b="1" dirty="0" smtClean="0"/>
              <a:t/>
            </a:r>
            <a:br>
              <a:rPr lang="es-ES" sz="4000" b="1" dirty="0" smtClean="0"/>
            </a:br>
            <a:endParaRPr lang="es-ES" sz="4000" dirty="0" smtClean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" sz="2400" dirty="0" smtClean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Mª Doménech - Parque Colegio Santa Ana 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3100" dirty="0" smtClean="0">
                <a:solidFill>
                  <a:srgbClr val="FF0000"/>
                </a:solidFill>
              </a:rPr>
              <a:t/>
            </a:r>
            <a:br>
              <a:rPr lang="es-ES" sz="3100" dirty="0" smtClean="0">
                <a:solidFill>
                  <a:srgbClr val="FF0000"/>
                </a:solidFill>
              </a:rPr>
            </a:br>
            <a:r>
              <a:rPr lang="es-ES" sz="3100" dirty="0" smtClean="0">
                <a:solidFill>
                  <a:srgbClr val="990099"/>
                </a:solidFill>
              </a:rPr>
              <a:t>3. El amor – dolor que va de la tradición a la realidad</a:t>
            </a:r>
            <a:r>
              <a:rPr lang="es-ES" dirty="0" smtClean="0">
                <a:solidFill>
                  <a:srgbClr val="990099"/>
                </a:solidFill>
              </a:rPr>
              <a:t/>
            </a:r>
            <a:br>
              <a:rPr lang="es-ES" dirty="0" smtClean="0">
                <a:solidFill>
                  <a:srgbClr val="990099"/>
                </a:solidFill>
              </a:rPr>
            </a:br>
            <a:endParaRPr lang="es-ES" dirty="0">
              <a:solidFill>
                <a:srgbClr val="990099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5073650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800" i="1" dirty="0" smtClean="0">
                <a:solidFill>
                  <a:srgbClr val="CC0099"/>
                </a:solidFill>
              </a:rPr>
              <a:t>El rayo que no cesa</a:t>
            </a:r>
            <a:endParaRPr lang="es-ES" sz="2800" dirty="0" smtClean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400" dirty="0" smtClean="0"/>
              <a:t>1.934 enamoramiento joven modista: Josefina Manresa </a:t>
            </a:r>
            <a:r>
              <a:rPr lang="es-ES" sz="2200" dirty="0" smtClean="0"/>
              <a:t>(17 años)</a:t>
            </a:r>
          </a:p>
          <a:p>
            <a:pPr marL="457200" indent="-457200" algn="ctr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s-ES" sz="2200" dirty="0" smtClean="0"/>
              <a:t>Reelabora el Cántico espiritual de San Juan de la Cruz</a:t>
            </a:r>
          </a:p>
          <a:p>
            <a:pPr marL="457200" indent="-457200" algn="ctr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es-ES" sz="2200" dirty="0" smtClean="0"/>
              <a:t>Idealización del amor: Petrarca (Garcilaso XVI y Quevedo XVII)</a:t>
            </a:r>
          </a:p>
          <a:p>
            <a:pPr marL="457200" indent="-457200" algn="ctr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endParaRPr lang="es-ES" sz="2200" dirty="0" smtClean="0"/>
          </a:p>
          <a:p>
            <a:pPr marL="457200" indent="-45720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200" dirty="0" smtClean="0"/>
              <a:t>(Poesía erótica -religiosa) 1 + 2 (petrarquismo amoroso)</a:t>
            </a:r>
          </a:p>
          <a:p>
            <a:pPr marL="457200" indent="-45720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200" dirty="0" smtClean="0">
                <a:solidFill>
                  <a:srgbClr val="CC0099"/>
                </a:solidFill>
              </a:rPr>
              <a:t>De ello nace: </a:t>
            </a:r>
            <a:r>
              <a:rPr lang="es-ES" sz="2200" b="1" i="1" dirty="0" smtClean="0">
                <a:solidFill>
                  <a:srgbClr val="CC0099"/>
                </a:solidFill>
              </a:rPr>
              <a:t>El rayo que no cesa </a:t>
            </a:r>
          </a:p>
          <a:p>
            <a:pPr marL="457200" indent="-45720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1800" dirty="0" smtClean="0"/>
              <a:t>	Es un amor concreto y real engarzado con la relación carnal. Un amor insatisfecho (2) que desemboca en </a:t>
            </a:r>
            <a:r>
              <a:rPr lang="es-ES" sz="1800" b="1" dirty="0" smtClean="0">
                <a:solidFill>
                  <a:srgbClr val="CC0099"/>
                </a:solidFill>
              </a:rPr>
              <a:t>pena</a:t>
            </a:r>
            <a:r>
              <a:rPr lang="es-ES" sz="1800" dirty="0" smtClean="0"/>
              <a:t> con un </a:t>
            </a:r>
            <a:r>
              <a:rPr lang="es-ES" sz="1800" dirty="0" smtClean="0">
                <a:solidFill>
                  <a:srgbClr val="CC0099"/>
                </a:solidFill>
              </a:rPr>
              <a:t>signo vitalista </a:t>
            </a:r>
            <a:r>
              <a:rPr lang="es-ES" sz="1800" dirty="0" smtClean="0"/>
              <a:t>(a) y un </a:t>
            </a:r>
            <a:r>
              <a:rPr lang="es-ES" sz="1800" dirty="0" smtClean="0">
                <a:solidFill>
                  <a:srgbClr val="CC0099"/>
                </a:solidFill>
              </a:rPr>
              <a:t>matiz trágico </a:t>
            </a:r>
            <a:r>
              <a:rPr lang="es-ES" sz="1800" dirty="0" smtClean="0"/>
              <a:t>(b). Cuando </a:t>
            </a:r>
            <a:r>
              <a:rPr lang="es-ES" sz="1800" dirty="0" smtClean="0">
                <a:solidFill>
                  <a:srgbClr val="CC0099"/>
                </a:solidFill>
              </a:rPr>
              <a:t>a</a:t>
            </a:r>
            <a:r>
              <a:rPr lang="es-ES" sz="1800" dirty="0" smtClean="0"/>
              <a:t> es imposible aparece </a:t>
            </a:r>
            <a:r>
              <a:rPr lang="es-ES" sz="1800" dirty="0" smtClean="0">
                <a:solidFill>
                  <a:srgbClr val="CC0099"/>
                </a:solidFill>
              </a:rPr>
              <a:t>b</a:t>
            </a:r>
            <a:r>
              <a:rPr lang="es-ES" sz="1800" dirty="0" smtClean="0"/>
              <a:t> manifestado con los símbolos: toro, cuchillo, rayo, cardo, espino… Conceptos abstractos </a:t>
            </a:r>
            <a:r>
              <a:rPr lang="es-ES" sz="1800" u="sng" dirty="0" smtClean="0"/>
              <a:t>asociados a lo erótico </a:t>
            </a:r>
            <a:r>
              <a:rPr lang="es-ES" sz="1800" dirty="0" smtClean="0"/>
              <a:t>y que chocan con la </a:t>
            </a:r>
            <a:r>
              <a:rPr lang="es-ES" sz="1800" u="sng" dirty="0" smtClean="0"/>
              <a:t>moral provinciana</a:t>
            </a:r>
            <a:r>
              <a:rPr lang="es-ES" sz="1800" dirty="0" smtClean="0"/>
              <a:t>. No puede gozar de su amada: destrucción, dolor.</a:t>
            </a:r>
          </a:p>
          <a:p>
            <a:pPr marL="457200" indent="-45720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1800" dirty="0" smtClean="0"/>
              <a:t>PENA HERNANDIANA = Rechazo erótico / moral provinciana</a:t>
            </a:r>
          </a:p>
          <a:p>
            <a:pPr marL="457200" indent="-45720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" sz="1800" dirty="0" smtClean="0"/>
          </a:p>
          <a:p>
            <a:pPr marL="457200" indent="-45720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" sz="1800" dirty="0" smtClean="0"/>
          </a:p>
          <a:p>
            <a:pPr marL="457200" indent="-45720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" sz="2200" u="sng" dirty="0" smtClean="0"/>
          </a:p>
          <a:p>
            <a:pPr marL="457200" indent="-45720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" sz="2200" dirty="0"/>
          </a:p>
        </p:txBody>
      </p:sp>
      <p:sp>
        <p:nvSpPr>
          <p:cNvPr id="4" name="3 Abrir llave"/>
          <p:cNvSpPr/>
          <p:nvPr/>
        </p:nvSpPr>
        <p:spPr>
          <a:xfrm rot="16200000">
            <a:off x="4356100" y="-1179512"/>
            <a:ext cx="504825" cy="8280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Mª Doménech - Parque Colegio Santa Ana 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20713"/>
            <a:ext cx="8229600" cy="5505450"/>
          </a:xfrm>
        </p:spPr>
        <p:txBody>
          <a:bodyPr rtlCol="0">
            <a:normAutofit lnSpcReduction="10000"/>
          </a:bodyPr>
          <a:lstStyle/>
          <a:p>
            <a:pPr marL="457200" indent="-45720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800" dirty="0" smtClean="0"/>
              <a:t>“Mis ojos sin tus ojos no son mis ojos” (pág. 155)</a:t>
            </a:r>
          </a:p>
          <a:p>
            <a:pPr marL="457200" indent="-45720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800" dirty="0" smtClean="0"/>
              <a:t>“Umbrío por la pena” (pág. 161)</a:t>
            </a:r>
          </a:p>
          <a:p>
            <a:pPr marL="457200" indent="-45720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800" dirty="0" smtClean="0"/>
              <a:t>			Carta a Josefina Manresa 121e</a:t>
            </a:r>
          </a:p>
          <a:p>
            <a:pPr marL="457200" indent="-45720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800" dirty="0" smtClean="0"/>
              <a:t>“No me conformo” (pág. 168)</a:t>
            </a:r>
          </a:p>
          <a:p>
            <a:pPr marL="457200" indent="-45720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800" dirty="0" smtClean="0"/>
              <a:t>“Te me mueres de casta y de sencilla” (pág. 163)</a:t>
            </a:r>
          </a:p>
          <a:p>
            <a:pPr marL="457200" indent="-45720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" sz="2800" dirty="0" smtClean="0"/>
          </a:p>
          <a:p>
            <a:pPr marL="457200" indent="-45720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dirty="0" smtClean="0">
                <a:solidFill>
                  <a:srgbClr val="CC0099"/>
                </a:solidFill>
              </a:rPr>
              <a:t>TORO:</a:t>
            </a:r>
            <a:r>
              <a:rPr lang="es-ES" dirty="0" smtClean="0"/>
              <a:t> 	1) virilidad / masculinidad	</a:t>
            </a:r>
          </a:p>
          <a:p>
            <a:pPr marL="457200" indent="-45720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dirty="0" smtClean="0"/>
              <a:t>			2) Tragedia / muerte – dolor</a:t>
            </a:r>
          </a:p>
          <a:p>
            <a:pPr marL="457200" indent="-45720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" dirty="0" smtClean="0"/>
          </a:p>
          <a:p>
            <a:pPr marL="514350" indent="-514350" algn="just" eaLnBrk="1" fontAlgn="auto" hangingPunct="1">
              <a:spcAft>
                <a:spcPts val="0"/>
              </a:spcAft>
              <a:buFont typeface="Arial" pitchFamily="34" charset="0"/>
              <a:buAutoNum type="arabicParenR"/>
              <a:defRPr/>
            </a:pPr>
            <a:r>
              <a:rPr lang="es-ES" sz="2800" dirty="0" smtClean="0"/>
              <a:t>“Por una senda van los hortelanos” (pág. 170)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Arial" pitchFamily="34" charset="0"/>
              <a:buAutoNum type="arabicParenR"/>
              <a:defRPr/>
            </a:pPr>
            <a:r>
              <a:rPr lang="es-ES" sz="2800" dirty="0" smtClean="0"/>
              <a:t>“Como el toro” (pág. 169)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Arial" pitchFamily="34" charset="0"/>
              <a:buAutoNum type="arabicParenR"/>
              <a:defRPr/>
            </a:pPr>
            <a:endParaRPr lang="es-E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/>
          </a:p>
        </p:txBody>
      </p:sp>
      <p:sp>
        <p:nvSpPr>
          <p:cNvPr id="4" name="3 Abrir llave"/>
          <p:cNvSpPr/>
          <p:nvPr/>
        </p:nvSpPr>
        <p:spPr>
          <a:xfrm>
            <a:off x="1908175" y="3429000"/>
            <a:ext cx="142875" cy="115252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Mª Doménech - Parque Colegio Santa Ana 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>
                <a:solidFill>
                  <a:srgbClr val="FF0000"/>
                </a:solidFill>
              </a:rPr>
              <a:t/>
            </a:r>
            <a:br>
              <a:rPr lang="es-ES" dirty="0" smtClean="0">
                <a:solidFill>
                  <a:srgbClr val="FF0000"/>
                </a:solidFill>
              </a:rPr>
            </a:br>
            <a:r>
              <a:rPr lang="es-ES" dirty="0" smtClean="0">
                <a:solidFill>
                  <a:srgbClr val="990099"/>
                </a:solidFill>
              </a:rPr>
              <a:t>4. Amor – alegría / amor – fraternidad</a:t>
            </a:r>
            <a:r>
              <a:rPr lang="es-ES" dirty="0" smtClean="0">
                <a:solidFill>
                  <a:srgbClr val="FF0000"/>
                </a:solidFill>
              </a:rPr>
              <a:t/>
            </a:r>
            <a:br>
              <a:rPr lang="es-ES" dirty="0" smtClean="0">
                <a:solidFill>
                  <a:srgbClr val="FF0000"/>
                </a:solidFill>
              </a:rPr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 rtlCol="0">
            <a:normAutofit lnSpcReduction="10000"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800" i="1" dirty="0" smtClean="0">
                <a:solidFill>
                  <a:srgbClr val="CC0099"/>
                </a:solidFill>
              </a:rPr>
              <a:t>Vientos de pueblo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800" dirty="0" smtClean="0"/>
              <a:t>Se casan MH y JM: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800" dirty="0" smtClean="0"/>
              <a:t>“Vientos del pueblo me llevan” (pág. 215)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800" dirty="0" smtClean="0"/>
              <a:t>“Canción del esposo soldado” (pág. 229)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800" dirty="0" smtClean="0"/>
              <a:t>En prisión (superado odio y resentimiento):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800" dirty="0" smtClean="0"/>
              <a:t>“Nanas de la cebolla” (pág. 301)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" sz="1800" dirty="0" smtClean="0"/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000" b="1" dirty="0" smtClean="0">
                <a:solidFill>
                  <a:srgbClr val="CC0099"/>
                </a:solidFill>
              </a:rPr>
              <a:t>Al final el AMOR en la 1ª y en la última etapa será el FUNDAMENTO de todo.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" sz="2000" b="1" dirty="0" smtClean="0">
              <a:solidFill>
                <a:srgbClr val="CC0099"/>
              </a:solidFill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400" dirty="0" smtClean="0"/>
              <a:t>“Sentado sobre los muertos” (pág. 213)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400" dirty="0" smtClean="0"/>
              <a:t>Romance amoroso y entrañable al pueblo, donde lucha por la igualdad y la justicia.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" dirty="0"/>
          </a:p>
        </p:txBody>
      </p:sp>
      <p:sp>
        <p:nvSpPr>
          <p:cNvPr id="4" name="3 Cerrar llave"/>
          <p:cNvSpPr/>
          <p:nvPr/>
        </p:nvSpPr>
        <p:spPr>
          <a:xfrm rot="5400000">
            <a:off x="3996531" y="332582"/>
            <a:ext cx="358775" cy="756126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Mª Doménech - Parque Colegio Santa Ana 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>
                <a:solidFill>
                  <a:srgbClr val="FF0000"/>
                </a:solidFill>
              </a:rPr>
              <a:t/>
            </a:r>
            <a:br>
              <a:rPr lang="es-ES" dirty="0" smtClean="0">
                <a:solidFill>
                  <a:srgbClr val="FF0000"/>
                </a:solidFill>
              </a:rPr>
            </a:br>
            <a:r>
              <a:rPr lang="es-ES" dirty="0" smtClean="0">
                <a:solidFill>
                  <a:srgbClr val="990099"/>
                </a:solidFill>
              </a:rPr>
              <a:t>5. Amor – odio</a:t>
            </a:r>
            <a:r>
              <a:rPr lang="es-ES" dirty="0" smtClean="0">
                <a:solidFill>
                  <a:srgbClr val="FF0000"/>
                </a:solidFill>
              </a:rPr>
              <a:t/>
            </a:r>
            <a:br>
              <a:rPr lang="es-ES" dirty="0" smtClean="0">
                <a:solidFill>
                  <a:srgbClr val="FF0000"/>
                </a:solidFill>
              </a:rPr>
            </a:br>
            <a:endParaRPr lang="es-ES" dirty="0"/>
          </a:p>
        </p:txBody>
      </p:sp>
      <p:sp>
        <p:nvSpPr>
          <p:cNvPr id="20482" name="2 Marcador de contenido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000625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s-ES" i="1" smtClean="0">
                <a:solidFill>
                  <a:srgbClr val="CC0099"/>
                </a:solidFill>
              </a:rPr>
              <a:t>El hombre acecha</a:t>
            </a:r>
          </a:p>
          <a:p>
            <a:pPr algn="just" eaLnBrk="1" hangingPunct="1">
              <a:buFont typeface="Arial" charset="0"/>
              <a:buNone/>
            </a:pPr>
            <a:r>
              <a:rPr lang="es-ES" smtClean="0"/>
              <a:t>Animalización del hombre. </a:t>
            </a:r>
          </a:p>
          <a:p>
            <a:pPr algn="just" eaLnBrk="1" hangingPunct="1">
              <a:buFont typeface="Arial" charset="0"/>
              <a:buNone/>
            </a:pPr>
            <a:r>
              <a:rPr lang="es-ES" smtClean="0"/>
              <a:t>&lt;HOMO, HOMINI, LUPUS&gt;</a:t>
            </a:r>
          </a:p>
          <a:p>
            <a:pPr algn="just" eaLnBrk="1" hangingPunct="1">
              <a:buFont typeface="Arial" charset="0"/>
              <a:buNone/>
            </a:pPr>
            <a:r>
              <a:rPr lang="es-ES" smtClean="0"/>
              <a:t>Hay que airear la esperanza para conjurar al</a:t>
            </a:r>
          </a:p>
          <a:p>
            <a:pPr algn="just" eaLnBrk="1" hangingPunct="1">
              <a:buFont typeface="Arial" charset="0"/>
              <a:buNone/>
            </a:pPr>
            <a:r>
              <a:rPr lang="es-ES" smtClean="0"/>
              <a:t>peligro. Hay que trabajar por ella.</a:t>
            </a:r>
          </a:p>
          <a:p>
            <a:pPr algn="just" eaLnBrk="1" hangingPunct="1">
              <a:buFont typeface="Arial" charset="0"/>
              <a:buNone/>
            </a:pPr>
            <a:r>
              <a:rPr lang="es-ES" smtClean="0"/>
              <a:t>La naturaleza desaparece, se encoge. </a:t>
            </a:r>
          </a:p>
          <a:p>
            <a:pPr algn="just" eaLnBrk="1" hangingPunct="1">
              <a:buFont typeface="Arial" charset="0"/>
              <a:buNone/>
            </a:pPr>
            <a:r>
              <a:rPr lang="es-ES" smtClean="0"/>
              <a:t>Sólo el terror subyace. Sobra el paisaje.</a:t>
            </a:r>
          </a:p>
          <a:p>
            <a:pPr algn="ctr" eaLnBrk="1" hangingPunct="1">
              <a:buFont typeface="Arial" charset="0"/>
              <a:buNone/>
            </a:pPr>
            <a:r>
              <a:rPr lang="es-ES" smtClean="0"/>
              <a:t>“Canción primera” (pág.245)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Mª Doménech - Parque Colegio Santa Ana 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es-ES" sz="3600" smtClean="0">
                <a:solidFill>
                  <a:srgbClr val="990099"/>
                </a:solidFill>
              </a:rPr>
              <a:t>6. Amor – esperanza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 rtlCol="0">
            <a:normAutofit fontScale="700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3400" i="1" dirty="0" smtClean="0">
                <a:solidFill>
                  <a:srgbClr val="CC0099"/>
                </a:solidFill>
              </a:rPr>
              <a:t>Cancionero y Romancero de ausencias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b="1" dirty="0" smtClean="0"/>
              <a:t>MUJER 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600" dirty="0" smtClean="0"/>
              <a:t>El amor es diferente a </a:t>
            </a:r>
            <a:r>
              <a:rPr lang="es-ES" sz="2600" i="1" dirty="0" smtClean="0"/>
              <a:t>El rayo que no cesa. 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600" dirty="0" smtClean="0"/>
              <a:t>La muerte cerca de MH, pero la esperanza lo hace seguir viviendo.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" sz="2600" dirty="0" smtClean="0"/>
          </a:p>
          <a:p>
            <a:pPr marL="514350" indent="-51435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600" dirty="0" smtClean="0">
                <a:solidFill>
                  <a:srgbClr val="CC0099"/>
                </a:solidFill>
              </a:rPr>
              <a:t>VIENTO: 	</a:t>
            </a:r>
            <a:r>
              <a:rPr lang="es-ES" sz="2600" dirty="0" smtClean="0"/>
              <a:t>1. En </a:t>
            </a:r>
            <a:r>
              <a:rPr lang="es-ES" sz="2600" i="1" dirty="0" smtClean="0"/>
              <a:t>Viento del pueblo: </a:t>
            </a:r>
            <a:r>
              <a:rPr lang="es-ES" sz="2600" dirty="0" smtClean="0"/>
              <a:t>positivo (fuerza del pueblo)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600" i="1" dirty="0" smtClean="0">
                <a:solidFill>
                  <a:srgbClr val="CC0099"/>
                </a:solidFill>
              </a:rPr>
              <a:t>		</a:t>
            </a:r>
            <a:r>
              <a:rPr lang="es-ES" sz="2600" dirty="0" smtClean="0"/>
              <a:t>2. En </a:t>
            </a:r>
            <a:r>
              <a:rPr lang="es-ES" sz="2600" i="1" dirty="0" smtClean="0"/>
              <a:t>Cancionero:</a:t>
            </a:r>
            <a:r>
              <a:rPr lang="es-ES" sz="2600" dirty="0" smtClean="0"/>
              <a:t> negativo (intenta destruir el amor)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b="1" dirty="0" smtClean="0"/>
              <a:t>HIJO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dirty="0" smtClean="0"/>
              <a:t>Primer hijo: muerte, tristeza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dirty="0" smtClean="0"/>
              <a:t>Segundo hijo: abre una ventana (símbolos: ave, alas…) </a:t>
            </a:r>
          </a:p>
          <a:p>
            <a:pPr marL="514350" indent="-51435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900" dirty="0" smtClean="0"/>
              <a:t>El amor de su hijo conecta con el amor fraternal, a los hombres.</a:t>
            </a:r>
          </a:p>
          <a:p>
            <a:pPr marL="514350" indent="-51435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" sz="2900" dirty="0" smtClean="0"/>
          </a:p>
          <a:p>
            <a:pPr marL="514350" indent="-51435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b="1" dirty="0" smtClean="0"/>
              <a:t>TESTAMENTO POÉTICO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dirty="0" smtClean="0"/>
              <a:t>MH considera su propia vida como un acto de amor. Pero no entiende que si entrega amor por qué es encarcelado.</a:t>
            </a: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Mª Doménech - Parque Colegio Santa Ana 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92150"/>
            <a:ext cx="8229600" cy="5434013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es-ES" sz="2500" i="1" smtClean="0">
                <a:solidFill>
                  <a:srgbClr val="CC0099"/>
                </a:solidFill>
              </a:rPr>
              <a:t>Cancionero y Romancero de ausencias</a:t>
            </a:r>
          </a:p>
          <a:p>
            <a:pPr algn="just" eaLnBrk="1" hangingPunct="1">
              <a:lnSpc>
                <a:spcPct val="80000"/>
              </a:lnSpc>
              <a:buFont typeface="Arial" charset="0"/>
              <a:buNone/>
            </a:pPr>
            <a:r>
              <a:rPr lang="es-ES" sz="2500" b="1" smtClean="0"/>
              <a:t>MUJER </a:t>
            </a:r>
          </a:p>
          <a:p>
            <a:pPr algn="just" eaLnBrk="1" hangingPunct="1">
              <a:lnSpc>
                <a:spcPct val="80000"/>
              </a:lnSpc>
              <a:buFont typeface="Arial" charset="0"/>
              <a:buNone/>
            </a:pPr>
            <a:r>
              <a:rPr lang="es-ES" sz="2500" smtClean="0"/>
              <a:t>“¿Qué quiere el viento nos encona?”</a:t>
            </a:r>
          </a:p>
          <a:p>
            <a:pPr algn="just" eaLnBrk="1" hangingPunct="1">
              <a:lnSpc>
                <a:spcPct val="80000"/>
              </a:lnSpc>
              <a:buFont typeface="Arial" charset="0"/>
              <a:buNone/>
            </a:pPr>
            <a:r>
              <a:rPr lang="es-ES" sz="2500" smtClean="0"/>
              <a:t>“Vals de los enamorados” (pág. 273)</a:t>
            </a:r>
          </a:p>
          <a:p>
            <a:pPr algn="just" eaLnBrk="1" hangingPunct="1">
              <a:lnSpc>
                <a:spcPct val="80000"/>
              </a:lnSpc>
              <a:buFont typeface="Arial" charset="0"/>
              <a:buNone/>
            </a:pPr>
            <a:r>
              <a:rPr lang="es-ES" sz="2500" smtClean="0"/>
              <a:t>“Un viento ceniciento”</a:t>
            </a:r>
            <a:endParaRPr lang="es-ES" sz="2500" i="1" smtClean="0">
              <a:solidFill>
                <a:srgbClr val="CC0099"/>
              </a:solidFill>
            </a:endParaRPr>
          </a:p>
          <a:p>
            <a:pPr algn="just" eaLnBrk="1" hangingPunct="1">
              <a:lnSpc>
                <a:spcPct val="80000"/>
              </a:lnSpc>
              <a:buFont typeface="Arial" charset="0"/>
              <a:buNone/>
            </a:pPr>
            <a:r>
              <a:rPr lang="es-ES" sz="2500" b="1" smtClean="0"/>
              <a:t>HIJO</a:t>
            </a:r>
          </a:p>
          <a:p>
            <a:pPr algn="just" eaLnBrk="1" hangingPunct="1">
              <a:lnSpc>
                <a:spcPct val="80000"/>
              </a:lnSpc>
              <a:buFont typeface="Arial" charset="0"/>
              <a:buNone/>
            </a:pPr>
            <a:r>
              <a:rPr lang="es-ES" sz="2500" smtClean="0"/>
              <a:t>“El sol, la rosa, el niño” (pág. 273)</a:t>
            </a:r>
          </a:p>
          <a:p>
            <a:pPr algn="just" eaLnBrk="1" hangingPunct="1">
              <a:lnSpc>
                <a:spcPct val="80000"/>
              </a:lnSpc>
              <a:buFont typeface="Arial" charset="0"/>
              <a:buNone/>
            </a:pPr>
            <a:r>
              <a:rPr lang="es-ES" sz="2500" smtClean="0"/>
              <a:t>“Nanas de la cebolla” (pág. 301)</a:t>
            </a:r>
          </a:p>
          <a:p>
            <a:pPr algn="just" eaLnBrk="1" hangingPunct="1">
              <a:lnSpc>
                <a:spcPct val="80000"/>
              </a:lnSpc>
              <a:buFont typeface="Arial" charset="0"/>
              <a:buNone/>
            </a:pPr>
            <a:r>
              <a:rPr lang="es-ES" sz="2500" smtClean="0"/>
              <a:t>“El pez más viejo”</a:t>
            </a:r>
          </a:p>
          <a:p>
            <a:pPr algn="just" eaLnBrk="1" hangingPunct="1">
              <a:lnSpc>
                <a:spcPct val="80000"/>
              </a:lnSpc>
              <a:buFont typeface="Arial" charset="0"/>
              <a:buNone/>
            </a:pPr>
            <a:r>
              <a:rPr lang="es-ES" sz="2500" b="1" smtClean="0"/>
              <a:t>TESTAMENTO POÉTICO</a:t>
            </a:r>
          </a:p>
          <a:p>
            <a:pPr algn="just" eaLnBrk="1" hangingPunct="1">
              <a:lnSpc>
                <a:spcPct val="80000"/>
              </a:lnSpc>
              <a:buFont typeface="Arial" charset="0"/>
              <a:buNone/>
            </a:pPr>
            <a:r>
              <a:rPr lang="es-ES" sz="2500" smtClean="0"/>
              <a:t>“Antes del odio” (pág. 291)</a:t>
            </a:r>
          </a:p>
          <a:p>
            <a:pPr algn="just" eaLnBrk="1" hangingPunct="1">
              <a:lnSpc>
                <a:spcPct val="80000"/>
              </a:lnSpc>
              <a:buFont typeface="Arial" charset="0"/>
              <a:buNone/>
            </a:pPr>
            <a:r>
              <a:rPr lang="es-ES" sz="2500" smtClean="0"/>
              <a:t>“Besarse, mujer” (pág. 274)</a:t>
            </a:r>
          </a:p>
          <a:p>
            <a:pPr algn="just" eaLnBrk="1" hangingPunct="1">
              <a:lnSpc>
                <a:spcPct val="80000"/>
              </a:lnSpc>
              <a:buFont typeface="Arial" charset="0"/>
              <a:buNone/>
            </a:pPr>
            <a:r>
              <a:rPr lang="es-ES" sz="2500" smtClean="0"/>
              <a:t>“Hijo de la luz y de la sombra” (pág. 286)</a:t>
            </a:r>
          </a:p>
          <a:p>
            <a:pPr algn="just" eaLnBrk="1" hangingPunct="1">
              <a:lnSpc>
                <a:spcPct val="80000"/>
              </a:lnSpc>
              <a:buFont typeface="Arial" charset="0"/>
              <a:buNone/>
            </a:pPr>
            <a:r>
              <a:rPr lang="es-ES" sz="2500" smtClean="0"/>
              <a:t>“Eterna sombra” (pág. 318)</a:t>
            </a:r>
          </a:p>
          <a:p>
            <a:pPr eaLnBrk="1" hangingPunct="1">
              <a:lnSpc>
                <a:spcPct val="80000"/>
              </a:lnSpc>
            </a:pPr>
            <a:endParaRPr lang="es-ES" sz="2500" smtClean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Mª Doménech - Parque Colegio Santa Ana 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4213" y="692150"/>
            <a:ext cx="7772400" cy="11525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/>
              <a:t>Vida y muerte en Miguel Hernández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71550" y="2420938"/>
            <a:ext cx="6832600" cy="3240087"/>
          </a:xfrm>
        </p:spPr>
        <p:txBody>
          <a:bodyPr rtlCol="0">
            <a:normAutofit/>
          </a:bodyPr>
          <a:lstStyle/>
          <a:p>
            <a:pPr marL="514350" indent="-51435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2800" dirty="0" smtClean="0">
                <a:solidFill>
                  <a:srgbClr val="990099"/>
                </a:solidFill>
              </a:rPr>
              <a:t>La muerte, parte de la vida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s-ES" sz="2800" dirty="0" smtClean="0">
              <a:solidFill>
                <a:srgbClr val="990099"/>
              </a:solidFill>
            </a:endParaRPr>
          </a:p>
          <a:p>
            <a:pPr marL="514350" indent="-51435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2800" dirty="0" smtClean="0">
                <a:solidFill>
                  <a:srgbClr val="990099"/>
                </a:solidFill>
              </a:rPr>
              <a:t>Elegías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s-ES" sz="2800" dirty="0" smtClean="0">
              <a:solidFill>
                <a:srgbClr val="990099"/>
              </a:solidFill>
            </a:endParaRPr>
          </a:p>
          <a:p>
            <a:pPr marL="514350" indent="-51435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2800" dirty="0" smtClean="0">
                <a:solidFill>
                  <a:srgbClr val="990099"/>
                </a:solidFill>
              </a:rPr>
              <a:t>Símbolos de vida y muerte: huesos y lluvia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s-ES" dirty="0" smtClean="0">
              <a:solidFill>
                <a:srgbClr val="990099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>
                <a:solidFill>
                  <a:srgbClr val="990099"/>
                </a:solidFill>
              </a:rPr>
              <a:t/>
            </a:r>
            <a:br>
              <a:rPr lang="es-ES" dirty="0" smtClean="0">
                <a:solidFill>
                  <a:srgbClr val="990099"/>
                </a:solidFill>
              </a:rPr>
            </a:br>
            <a:r>
              <a:rPr lang="es-ES" dirty="0" smtClean="0">
                <a:solidFill>
                  <a:srgbClr val="990099"/>
                </a:solidFill>
              </a:rPr>
              <a:t>La muerte, parte de la vida</a:t>
            </a:r>
            <a:br>
              <a:rPr lang="es-ES" dirty="0" smtClean="0">
                <a:solidFill>
                  <a:srgbClr val="990099"/>
                </a:solidFill>
              </a:rPr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183187"/>
          </a:xfrm>
        </p:spPr>
        <p:txBody>
          <a:bodyPr rtlCol="0">
            <a:normAutofit lnSpcReduction="10000"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800" dirty="0" smtClean="0"/>
              <a:t>MH sintetiza su existencia en tres constantes: 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800" dirty="0" smtClean="0">
                <a:solidFill>
                  <a:srgbClr val="FF0000"/>
                </a:solidFill>
              </a:rPr>
              <a:t>amor, vida y muerte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s-ES" sz="1800" dirty="0" smtClean="0"/>
              <a:t>“Sentado sobre los muertos” (pág. 213) </a:t>
            </a:r>
            <a:r>
              <a:rPr lang="es-ES" sz="1800" i="1" dirty="0" smtClean="0"/>
              <a:t>Viento del pueblo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s-ES" sz="1800" dirty="0" smtClean="0"/>
              <a:t>“Llegó con tres heridas” (pág. 276) </a:t>
            </a:r>
            <a:r>
              <a:rPr lang="es-ES" sz="1800" i="1" dirty="0" smtClean="0"/>
              <a:t>Cancionero y Romancero de ausencias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800" dirty="0" smtClean="0"/>
              <a:t>Vida y muerte se aúnan en dos sentidos: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s-ES" sz="1800" dirty="0" smtClean="0"/>
              <a:t>En el sentido existencialista : el hombre es un ser nacido para la muerte.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1800" dirty="0" smtClean="0"/>
              <a:t>	</a:t>
            </a:r>
            <a:r>
              <a:rPr lang="es-ES" sz="1600" dirty="0" smtClean="0"/>
              <a:t>Heidegger y Quevedo </a:t>
            </a:r>
            <a:r>
              <a:rPr lang="es-ES" sz="1600" i="1" dirty="0" smtClean="0"/>
              <a:t>(vivir es un ir muriendo cada instante…)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s-ES" sz="1800" dirty="0" smtClean="0"/>
              <a:t>En el sentido solidario de la muerte-semilla: el hombre es un ser que vela por la especie y que permanece en ella.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1800" dirty="0" smtClean="0"/>
              <a:t>	</a:t>
            </a:r>
            <a:r>
              <a:rPr lang="es-ES" sz="1600" dirty="0" smtClean="0"/>
              <a:t>Walt </a:t>
            </a:r>
            <a:r>
              <a:rPr lang="es-ES" sz="1600" dirty="0" err="1" smtClean="0"/>
              <a:t>Whitmann</a:t>
            </a:r>
            <a:r>
              <a:rPr lang="es-ES" sz="1600" dirty="0" smtClean="0"/>
              <a:t> (“Mientras meditaba en silencio”)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1600" b="1" dirty="0" smtClean="0"/>
              <a:t>La </a:t>
            </a:r>
            <a:r>
              <a:rPr lang="es-ES" sz="1600" b="1" dirty="0" smtClean="0">
                <a:solidFill>
                  <a:srgbClr val="FF0000"/>
                </a:solidFill>
              </a:rPr>
              <a:t>vida</a:t>
            </a:r>
            <a:r>
              <a:rPr lang="es-ES" sz="1600" b="1" dirty="0" smtClean="0"/>
              <a:t> comienza con un tono entusiasta, pero cambia con el </a:t>
            </a:r>
            <a:r>
              <a:rPr lang="es-ES" sz="1600" b="1" dirty="0" smtClean="0">
                <a:solidFill>
                  <a:srgbClr val="FF0000"/>
                </a:solidFill>
              </a:rPr>
              <a:t>destino trágico y fatalista  </a:t>
            </a:r>
            <a:r>
              <a:rPr lang="es-ES" sz="1600" b="1" dirty="0" smtClean="0"/>
              <a:t>de MH. Sin embargo, en </a:t>
            </a:r>
            <a:r>
              <a:rPr lang="es-ES" sz="1600" b="1" i="1" dirty="0" smtClean="0"/>
              <a:t>Cancionero y Romancero de ausencias vida y muerte </a:t>
            </a:r>
            <a:r>
              <a:rPr lang="es-ES" sz="1600" b="1" dirty="0" smtClean="0"/>
              <a:t>logran abrazarse.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1600" dirty="0" smtClean="0"/>
              <a:t>“Mi sangre es un camino”  (pág. 194)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1600" dirty="0" smtClean="0"/>
              <a:t>“Vientos del pueblo me llevan” (pág. 215) Vida, muerte, amor = semilla germinadora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1600" dirty="0" smtClean="0"/>
              <a:t>“Hijo de la luz y de la sombra” III  (pág. 289) La vida y la muerte prodigan vida.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Mª Doménech - Parque Colegio Santa Ana 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/>
              <a:t>Quevedo</a:t>
            </a:r>
          </a:p>
        </p:txBody>
      </p:sp>
      <p:sp>
        <p:nvSpPr>
          <p:cNvPr id="25602" name="Rectangle 3"/>
          <p:cNvSpPr>
            <a:spLocks noGrp="1"/>
          </p:cNvSpPr>
          <p:nvPr>
            <p:ph type="body" idx="1"/>
          </p:nvPr>
        </p:nvSpPr>
        <p:spPr>
          <a:xfrm>
            <a:off x="457200" y="1341438"/>
            <a:ext cx="8229600" cy="5040312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es-ES" sz="1600" b="1" smtClean="0"/>
              <a:t>Represéntase la brevedad de lo que se vive y cuán nada parece lo que se vivió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s-ES" sz="1600" smtClean="0"/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es-ES" sz="1600" smtClean="0"/>
              <a:t>	</a:t>
            </a:r>
            <a:r>
              <a:rPr lang="es-ES" sz="1800" smtClean="0"/>
              <a:t>"¡Ah de la vida!" ... ¿Nadie me responde?</a:t>
            </a:r>
            <a:br>
              <a:rPr lang="es-ES" sz="1800" smtClean="0"/>
            </a:br>
            <a:r>
              <a:rPr lang="es-ES" sz="1800" smtClean="0"/>
              <a:t>¡Aquí de los antaños que he vivido!</a:t>
            </a:r>
            <a:br>
              <a:rPr lang="es-ES" sz="1800" smtClean="0"/>
            </a:br>
            <a:r>
              <a:rPr lang="es-ES" sz="1800" smtClean="0"/>
              <a:t>La Fortuna mis tiempos ha mordido;</a:t>
            </a:r>
            <a:br>
              <a:rPr lang="es-ES" sz="1800" smtClean="0"/>
            </a:br>
            <a:r>
              <a:rPr lang="es-ES" sz="1800" smtClean="0"/>
              <a:t>las Horas mi locura las esconde. </a:t>
            </a:r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endParaRPr lang="es-ES" sz="1800" smtClean="0"/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es-ES" sz="1800" smtClean="0"/>
              <a:t>	¡Que sin poder saber cómo ni adónde,</a:t>
            </a:r>
            <a:br>
              <a:rPr lang="es-ES" sz="1800" smtClean="0"/>
            </a:br>
            <a:r>
              <a:rPr lang="es-ES" sz="1800" smtClean="0"/>
              <a:t>la salud y la edad se hayan huído!</a:t>
            </a:r>
            <a:br>
              <a:rPr lang="es-ES" sz="1800" smtClean="0"/>
            </a:br>
            <a:r>
              <a:rPr lang="es-ES" sz="1800" smtClean="0"/>
              <a:t>Falta la vida, asiste lo vivido,</a:t>
            </a:r>
            <a:br>
              <a:rPr lang="es-ES" sz="1800" smtClean="0"/>
            </a:br>
            <a:r>
              <a:rPr lang="es-ES" sz="1800" smtClean="0"/>
              <a:t>y no hay calamidad que no me ronde. </a:t>
            </a:r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endParaRPr lang="es-ES" sz="1800" smtClean="0"/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es-ES" sz="1800" smtClean="0"/>
              <a:t>	Ayer se fue; mañana no ha llegado;</a:t>
            </a:r>
            <a:br>
              <a:rPr lang="es-ES" sz="1800" smtClean="0"/>
            </a:br>
            <a:r>
              <a:rPr lang="es-ES" sz="1800" smtClean="0"/>
              <a:t>hoy se está yendo sin parar un punto;</a:t>
            </a:r>
            <a:br>
              <a:rPr lang="es-ES" sz="1800" smtClean="0"/>
            </a:br>
            <a:r>
              <a:rPr lang="es-ES" sz="1800" smtClean="0"/>
              <a:t>soy un fue, y un será y un es cansado. </a:t>
            </a:r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endParaRPr lang="es-ES" sz="1800" smtClean="0"/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es-ES" sz="1800" smtClean="0"/>
              <a:t>	En el hoy y mañana y ayer, junto</a:t>
            </a:r>
            <a:br>
              <a:rPr lang="es-ES" sz="1800" smtClean="0"/>
            </a:br>
            <a:r>
              <a:rPr lang="es-ES" sz="1800" smtClean="0"/>
              <a:t>pañales y mortaja, y he quedado</a:t>
            </a:r>
            <a:br>
              <a:rPr lang="es-ES" sz="1800" smtClean="0"/>
            </a:br>
            <a:r>
              <a:rPr lang="es-ES" sz="1800" smtClean="0"/>
              <a:t>presentes sucesiones de difunto. 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Mª Doménech - Parque Colegio Santa Ana 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>
                <a:solidFill>
                  <a:srgbClr val="990099"/>
                </a:solidFill>
              </a:rPr>
              <a:t/>
            </a:r>
            <a:br>
              <a:rPr lang="es-ES" dirty="0" smtClean="0">
                <a:solidFill>
                  <a:srgbClr val="990099"/>
                </a:solidFill>
              </a:rPr>
            </a:br>
            <a:r>
              <a:rPr lang="es-ES" dirty="0" smtClean="0">
                <a:solidFill>
                  <a:srgbClr val="990099"/>
                </a:solidFill>
              </a:rPr>
              <a:t>Elegías</a:t>
            </a:r>
            <a:br>
              <a:rPr lang="es-ES" dirty="0" smtClean="0">
                <a:solidFill>
                  <a:srgbClr val="990099"/>
                </a:solidFill>
              </a:rPr>
            </a:br>
            <a:endParaRPr lang="es-ES" dirty="0"/>
          </a:p>
        </p:txBody>
      </p:sp>
      <p:sp>
        <p:nvSpPr>
          <p:cNvPr id="26626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endParaRPr lang="es-ES" smtClean="0"/>
          </a:p>
          <a:p>
            <a:pPr eaLnBrk="1" hangingPunct="1">
              <a:buFont typeface="Arial" charset="0"/>
              <a:buNone/>
            </a:pPr>
            <a:endParaRPr lang="es-ES" smtClean="0"/>
          </a:p>
          <a:p>
            <a:pPr algn="ctr" eaLnBrk="1" hangingPunct="1">
              <a:buFont typeface="Arial" charset="0"/>
              <a:buNone/>
            </a:pPr>
            <a:r>
              <a:rPr lang="es-ES" smtClean="0"/>
              <a:t>Elegía a Ramón Sijé (pág. 172)</a:t>
            </a:r>
          </a:p>
          <a:p>
            <a:pPr eaLnBrk="1" hangingPunct="1">
              <a:buFont typeface="Arial" charset="0"/>
              <a:buNone/>
            </a:pPr>
            <a:endParaRPr lang="es-ES" smtClean="0"/>
          </a:p>
          <a:p>
            <a:pPr eaLnBrk="1" hangingPunct="1">
              <a:buFont typeface="Arial" charset="0"/>
              <a:buNone/>
            </a:pPr>
            <a:r>
              <a:rPr lang="es-ES" smtClean="0"/>
              <a:t>	</a:t>
            </a:r>
            <a:r>
              <a:rPr lang="es-ES" sz="2000" smtClean="0"/>
              <a:t>Dedicatoria:</a:t>
            </a:r>
          </a:p>
          <a:p>
            <a:pPr eaLnBrk="1" hangingPunct="1">
              <a:buFont typeface="Arial" charset="0"/>
              <a:buNone/>
            </a:pPr>
            <a:r>
              <a:rPr lang="es-ES" sz="2800" smtClean="0"/>
              <a:t>	</a:t>
            </a:r>
            <a:r>
              <a:rPr lang="es-ES" sz="2400" smtClean="0"/>
              <a:t>(En Orihuela, su pueblo y el mío, se me ha muerto como del rayo Ramón Sijé, con quien tanto quería.)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Mª Doménech - Parque Colegio Santa Ana 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>
                <a:solidFill>
                  <a:srgbClr val="990099"/>
                </a:solidFill>
              </a:rPr>
              <a:t/>
            </a:r>
            <a:br>
              <a:rPr lang="es-ES" dirty="0" smtClean="0">
                <a:solidFill>
                  <a:srgbClr val="990099"/>
                </a:solidFill>
              </a:rPr>
            </a:br>
            <a:r>
              <a:rPr lang="es-ES" sz="3600" dirty="0" smtClean="0">
                <a:solidFill>
                  <a:srgbClr val="990099"/>
                </a:solidFill>
              </a:rPr>
              <a:t>Símbolos de vida y muerte: huesos y lluvia</a:t>
            </a:r>
            <a:r>
              <a:rPr lang="es-ES" dirty="0" smtClean="0">
                <a:solidFill>
                  <a:srgbClr val="990099"/>
                </a:solidFill>
              </a:rPr>
              <a:t/>
            </a:r>
            <a:br>
              <a:rPr lang="es-ES" dirty="0" smtClean="0">
                <a:solidFill>
                  <a:srgbClr val="990099"/>
                </a:solidFill>
              </a:rPr>
            </a:br>
            <a:endParaRPr lang="es-ES" dirty="0"/>
          </a:p>
        </p:txBody>
      </p:sp>
      <p:sp>
        <p:nvSpPr>
          <p:cNvPr id="27650" name="2 Marcador de contenido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eaLnBrk="1" hangingPunct="1">
              <a:buNone/>
            </a:pPr>
            <a:r>
              <a:rPr lang="es-ES" sz="1400" dirty="0" smtClean="0"/>
              <a:t>	</a:t>
            </a:r>
            <a:r>
              <a:rPr lang="es-ES" sz="2400" dirty="0" smtClean="0"/>
              <a:t>La constante temática vida, amor y muerte crea campos metafóricos e imágenes muy personales. Toda su obra  gira en torno a los misterios de la vida, la generación y la muerte: </a:t>
            </a:r>
          </a:p>
          <a:p>
            <a:pPr eaLnBrk="1" hangingPunct="1">
              <a:buNone/>
            </a:pPr>
            <a:r>
              <a:rPr lang="es-ES" sz="2400" dirty="0" smtClean="0"/>
              <a:t>		</a:t>
            </a:r>
            <a:r>
              <a:rPr lang="es-ES" sz="2200" dirty="0" smtClean="0"/>
              <a:t>amor = vida, luz, claridad, lo + alto… </a:t>
            </a:r>
          </a:p>
          <a:p>
            <a:pPr eaLnBrk="1" hangingPunct="1">
              <a:buNone/>
            </a:pPr>
            <a:r>
              <a:rPr lang="es-ES" sz="2200" dirty="0" smtClean="0"/>
              <a:t>		amor = destrucción, muerte, sombra, oscuridad, lo + bajo… </a:t>
            </a:r>
          </a:p>
          <a:p>
            <a:pPr eaLnBrk="1" hangingPunct="1">
              <a:buNone/>
            </a:pPr>
            <a:r>
              <a:rPr lang="es-ES" sz="2400" dirty="0" smtClean="0"/>
              <a:t>	</a:t>
            </a:r>
            <a:r>
              <a:rPr lang="es-ES" sz="2200" dirty="0" smtClean="0"/>
              <a:t>Los tres grandes temas son sus tres grandes heridas: </a:t>
            </a:r>
          </a:p>
          <a:p>
            <a:pPr eaLnBrk="1" hangingPunct="1">
              <a:buNone/>
            </a:pPr>
            <a:r>
              <a:rPr lang="es-ES" sz="2200" dirty="0" smtClean="0"/>
              <a:t>		amor, vida y muerte.</a:t>
            </a:r>
          </a:p>
          <a:p>
            <a:pPr eaLnBrk="1" hangingPunct="1">
              <a:buNone/>
            </a:pPr>
            <a:r>
              <a:rPr lang="es-ES" sz="2200" dirty="0" smtClean="0"/>
              <a:t>Sentido transcendente y regenerador de la vida en los símbolos:</a:t>
            </a:r>
          </a:p>
          <a:p>
            <a:pPr eaLnBrk="1" hangingPunct="1"/>
            <a:r>
              <a:rPr lang="es-ES" dirty="0" smtClean="0"/>
              <a:t>Huesos, símbolo de vida y amor</a:t>
            </a:r>
          </a:p>
          <a:p>
            <a:pPr eaLnBrk="1" hangingPunct="1"/>
            <a:r>
              <a:rPr lang="es-ES" dirty="0" smtClean="0"/>
              <a:t>Lluvia, el mito de la muerte que florece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Mª Doménech - Parque Colegio Santa Ana 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>
                <a:solidFill>
                  <a:srgbClr val="990099"/>
                </a:solidFill>
              </a:rPr>
              <a:t>Huesos, símbolo de vida y amor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s-ES" sz="3000" dirty="0" smtClean="0"/>
              <a:t>Huesos naturales</a:t>
            </a:r>
          </a:p>
          <a:p>
            <a:pPr marL="514350" indent="-514350">
              <a:buFont typeface="+mj-lt"/>
              <a:buAutoNum type="arabicPeriod"/>
            </a:pPr>
            <a:endParaRPr lang="es-ES" sz="1600" dirty="0" smtClean="0"/>
          </a:p>
          <a:p>
            <a:pPr marL="514350" indent="-514350">
              <a:buFont typeface="+mj-lt"/>
              <a:buAutoNum type="arabicPeriod"/>
            </a:pPr>
            <a:r>
              <a:rPr lang="es-ES" sz="3000" dirty="0" smtClean="0"/>
              <a:t>Impulso erótico </a:t>
            </a:r>
          </a:p>
          <a:p>
            <a:pPr marL="514350" indent="-514350">
              <a:buNone/>
            </a:pPr>
            <a:r>
              <a:rPr lang="es-ES" sz="3000" dirty="0" smtClean="0"/>
              <a:t>“Ya se desembaraza y se </a:t>
            </a:r>
            <a:r>
              <a:rPr lang="es-ES" sz="3000" dirty="0" err="1" smtClean="0"/>
              <a:t>desmembra</a:t>
            </a:r>
            <a:r>
              <a:rPr lang="es-ES" sz="3000" dirty="0" smtClean="0"/>
              <a:t>”(pág. 155)</a:t>
            </a:r>
          </a:p>
          <a:p>
            <a:pPr marL="514350" indent="-514350">
              <a:buNone/>
            </a:pPr>
            <a:endParaRPr lang="es-ES" sz="1600" dirty="0" smtClean="0"/>
          </a:p>
          <a:p>
            <a:pPr marL="514350" indent="-514350">
              <a:buNone/>
            </a:pPr>
            <a:r>
              <a:rPr lang="es-ES" sz="3000" dirty="0" smtClean="0"/>
              <a:t>3.  Impulso bélico. Metonimia: hueso / ser humano. </a:t>
            </a:r>
          </a:p>
          <a:p>
            <a:pPr marL="514350" indent="-514350">
              <a:buNone/>
            </a:pPr>
            <a:r>
              <a:rPr lang="es-ES" sz="3000" dirty="0" smtClean="0"/>
              <a:t>“Sentado sobre los muertos” (pág. 213)</a:t>
            </a:r>
          </a:p>
          <a:p>
            <a:pPr marL="514350" indent="-514350">
              <a:buNone/>
            </a:pPr>
            <a:endParaRPr lang="es-ES" sz="1600" dirty="0" smtClean="0"/>
          </a:p>
          <a:p>
            <a:pPr marL="514350" indent="-514350">
              <a:buNone/>
            </a:pPr>
            <a:r>
              <a:rPr lang="es-ES" sz="3000" dirty="0" smtClean="0"/>
              <a:t>4.  Ausencia erótica y a la vez, atracción amorosa.</a:t>
            </a:r>
          </a:p>
          <a:p>
            <a:pPr marL="514350" indent="-514350">
              <a:buNone/>
            </a:pPr>
            <a:r>
              <a:rPr lang="es-ES" sz="3000" dirty="0" smtClean="0"/>
              <a:t>	“Muerte nupcial” (pág. 314)</a:t>
            </a:r>
          </a:p>
          <a:p>
            <a:pPr marL="514350" indent="-514350">
              <a:buNone/>
            </a:pPr>
            <a:endParaRPr lang="es-ES" dirty="0" smtClean="0"/>
          </a:p>
          <a:p>
            <a:pPr marL="514350" indent="-514350">
              <a:buFont typeface="+mj-lt"/>
              <a:buAutoNum type="arabicPeriod"/>
            </a:pPr>
            <a:endParaRPr lang="es-ES" dirty="0" smtClean="0"/>
          </a:p>
          <a:p>
            <a:pPr marL="514350" indent="-514350">
              <a:buFont typeface="+mj-lt"/>
              <a:buAutoNum type="arabicPeriod"/>
            </a:pPr>
            <a:endParaRPr lang="es-ES" dirty="0" smtClean="0"/>
          </a:p>
          <a:p>
            <a:pPr marL="514350" indent="-514350">
              <a:buNone/>
            </a:pPr>
            <a:endParaRPr lang="es-ES" dirty="0" smtClean="0"/>
          </a:p>
          <a:p>
            <a:pPr marL="514350" indent="-514350">
              <a:buFont typeface="+mj-lt"/>
              <a:buAutoNum type="arabicPeriod"/>
            </a:pP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Mª Doménech - Parque Colegio Santa Ana 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s-ES" sz="3600" dirty="0" smtClean="0"/>
              <a:t/>
            </a:r>
            <a:br>
              <a:rPr lang="es-ES" sz="3600" dirty="0" smtClean="0"/>
            </a:br>
            <a:r>
              <a:rPr lang="es-ES" sz="3600" dirty="0" smtClean="0">
                <a:solidFill>
                  <a:srgbClr val="990099"/>
                </a:solidFill>
              </a:rPr>
              <a:t>Lluvia, el mito de la muerte que florece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s-ES" sz="3000" dirty="0" smtClean="0"/>
              <a:t>Realidad natural: se espera la lluvia para la vida.</a:t>
            </a:r>
          </a:p>
          <a:p>
            <a:pPr marL="514350" indent="-514350">
              <a:buAutoNum type="arabicPeriod"/>
            </a:pPr>
            <a:r>
              <a:rPr lang="es-ES" sz="3000" dirty="0" smtClean="0"/>
              <a:t>Lluvia amorosa sobre la vida seca.</a:t>
            </a:r>
          </a:p>
          <a:p>
            <a:pPr marL="514350" indent="-514350">
              <a:buAutoNum type="arabicPeriod"/>
            </a:pPr>
            <a:r>
              <a:rPr lang="es-ES" sz="3000" dirty="0" smtClean="0"/>
              <a:t>Lluvia asociada a la pena por la muerte de un ser querido, otro tipo de pena amorosa.</a:t>
            </a:r>
          </a:p>
          <a:p>
            <a:pPr marL="514350" indent="-514350">
              <a:buFont typeface="Arial" charset="0"/>
              <a:buAutoNum type="arabicPeriod"/>
            </a:pPr>
            <a:r>
              <a:rPr lang="es-ES" sz="3000" dirty="0" smtClean="0"/>
              <a:t>Lluviosa pena salvadora (Jorge Manrique s. XV) “Mi sangre es un camino”  (pág. 194)</a:t>
            </a:r>
          </a:p>
          <a:p>
            <a:pPr marL="514350" indent="-514350">
              <a:buFont typeface="Arial" charset="0"/>
              <a:buAutoNum type="arabicPeriod"/>
            </a:pPr>
            <a:endParaRPr lang="es-ES" sz="3000" dirty="0" smtClean="0"/>
          </a:p>
          <a:p>
            <a:pPr marL="514350" indent="-514350" algn="ctr">
              <a:buNone/>
            </a:pPr>
            <a:r>
              <a:rPr lang="es-ES" dirty="0" smtClean="0">
                <a:solidFill>
                  <a:srgbClr val="990099"/>
                </a:solidFill>
              </a:rPr>
              <a:t>DIALÉCTICA EN TODA SU OBRA: </a:t>
            </a:r>
            <a:r>
              <a:rPr lang="es-ES" sz="2800" dirty="0" smtClean="0"/>
              <a:t>(V. Aleixandre)</a:t>
            </a:r>
            <a:endParaRPr lang="es-ES" sz="2800" dirty="0" smtClean="0">
              <a:solidFill>
                <a:srgbClr val="990099"/>
              </a:solidFill>
            </a:endParaRPr>
          </a:p>
          <a:p>
            <a:pPr marL="514350" indent="-514350" algn="ctr">
              <a:buNone/>
            </a:pPr>
            <a:r>
              <a:rPr lang="es-ES" dirty="0" smtClean="0">
                <a:solidFill>
                  <a:srgbClr val="990099"/>
                </a:solidFill>
              </a:rPr>
              <a:t>destrucción / salvación = muerte / vida </a:t>
            </a:r>
            <a:endParaRPr lang="es-ES" dirty="0">
              <a:solidFill>
                <a:srgbClr val="990099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Mª Doménech - Parque Colegio Santa Ana 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92688"/>
          </a:xfrm>
        </p:spPr>
        <p:txBody>
          <a:bodyPr/>
          <a:lstStyle/>
          <a:p>
            <a:pPr marL="514350" indent="-514350" algn="ctr">
              <a:buNone/>
            </a:pPr>
            <a:endParaRPr lang="es-ES" sz="2800" dirty="0" smtClean="0">
              <a:solidFill>
                <a:srgbClr val="990099"/>
              </a:solidFill>
            </a:endParaRPr>
          </a:p>
          <a:p>
            <a:pPr marL="514350" indent="-514350" algn="ctr">
              <a:buNone/>
            </a:pPr>
            <a:r>
              <a:rPr lang="es-ES" sz="2800" dirty="0" smtClean="0">
                <a:solidFill>
                  <a:srgbClr val="990099"/>
                </a:solidFill>
              </a:rPr>
              <a:t>DIALÉCTICA EN TODA SU OBRA: </a:t>
            </a:r>
            <a:r>
              <a:rPr lang="es-ES" sz="2400" dirty="0" smtClean="0"/>
              <a:t>(V. Aleixandre)</a:t>
            </a:r>
            <a:endParaRPr lang="es-ES" sz="2400" dirty="0" smtClean="0">
              <a:solidFill>
                <a:srgbClr val="990099"/>
              </a:solidFill>
            </a:endParaRPr>
          </a:p>
          <a:p>
            <a:pPr marL="514350" indent="-514350" algn="ctr">
              <a:buNone/>
            </a:pPr>
            <a:r>
              <a:rPr lang="es-ES" sz="2800" dirty="0" smtClean="0">
                <a:solidFill>
                  <a:srgbClr val="990099"/>
                </a:solidFill>
              </a:rPr>
              <a:t>destrucción / salvación = muerte / vida </a:t>
            </a:r>
          </a:p>
          <a:p>
            <a:pPr marL="514350" indent="-514350" algn="ctr">
              <a:buNone/>
            </a:pPr>
            <a:endParaRPr lang="es-ES" sz="2800" dirty="0" smtClean="0"/>
          </a:p>
          <a:p>
            <a:pPr algn="ctr">
              <a:buNone/>
            </a:pPr>
            <a:r>
              <a:rPr lang="es-ES" sz="2600" dirty="0" smtClean="0"/>
              <a:t>El significado de la </a:t>
            </a:r>
            <a:r>
              <a:rPr lang="es-ES" sz="2600" dirty="0" smtClean="0">
                <a:solidFill>
                  <a:srgbClr val="990099"/>
                </a:solidFill>
              </a:rPr>
              <a:t>lluvia</a:t>
            </a:r>
            <a:r>
              <a:rPr lang="es-ES" sz="2600" dirty="0" smtClean="0"/>
              <a:t> va cambiando en MH, pero aunque en ocasiones signifique pena, dolor, pérdida,… él va modificando este sentido para darle otro más pleno. </a:t>
            </a:r>
          </a:p>
          <a:p>
            <a:pPr algn="ctr">
              <a:buNone/>
            </a:pPr>
            <a:r>
              <a:rPr lang="es-ES" sz="2600" dirty="0" smtClean="0"/>
              <a:t>	El poeta ansía </a:t>
            </a:r>
            <a:r>
              <a:rPr lang="es-ES" sz="2600" dirty="0" smtClean="0">
                <a:solidFill>
                  <a:srgbClr val="990099"/>
                </a:solidFill>
              </a:rPr>
              <a:t>el despliegue de su vuelo hacia lo elevado</a:t>
            </a:r>
            <a:r>
              <a:rPr lang="es-ES" sz="2600" dirty="0" smtClean="0"/>
              <a:t>, y no el derrumbe. No podía invertir el significado del símbolo de la lluvia y concluir con un mensaje negativo. La naturaleza cíclica vence y la muerte que florece se eleva a la categoría del mito de la </a:t>
            </a:r>
            <a:r>
              <a:rPr lang="es-ES" sz="2600" dirty="0" smtClean="0">
                <a:solidFill>
                  <a:srgbClr val="990099"/>
                </a:solidFill>
              </a:rPr>
              <a:t>esperanza, del florecimiento con un valor colectivo. </a:t>
            </a:r>
          </a:p>
          <a:p>
            <a:pPr>
              <a:buNone/>
            </a:pP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Mª Doménech - Parque Colegio Santa Ana 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3429000"/>
            <a:ext cx="6400800" cy="2376264"/>
          </a:xfrm>
        </p:spPr>
        <p:txBody>
          <a:bodyPr/>
          <a:lstStyle/>
          <a:p>
            <a:r>
              <a:rPr lang="es-ES" sz="2000" b="1" dirty="0" smtClean="0">
                <a:solidFill>
                  <a:schemeClr val="tx1"/>
                </a:solidFill>
              </a:rPr>
              <a:t>BIBLIOGRAFÍA</a:t>
            </a:r>
          </a:p>
          <a:p>
            <a:pPr algn="r"/>
            <a:endParaRPr lang="es-ES" sz="2000" i="1" dirty="0" smtClean="0">
              <a:solidFill>
                <a:schemeClr val="tx1"/>
              </a:solidFill>
            </a:endParaRPr>
          </a:p>
          <a:p>
            <a:pPr algn="r"/>
            <a:r>
              <a:rPr lang="es-ES" sz="2000" i="1" dirty="0" smtClean="0">
                <a:solidFill>
                  <a:schemeClr val="tx1"/>
                </a:solidFill>
              </a:rPr>
              <a:t>Miguel Hernández, un poeta para espíritus jóvenes, </a:t>
            </a:r>
            <a:r>
              <a:rPr lang="es-ES" sz="2000" dirty="0" smtClean="0">
                <a:solidFill>
                  <a:schemeClr val="tx1"/>
                </a:solidFill>
              </a:rPr>
              <a:t>Ed. </a:t>
            </a:r>
            <a:r>
              <a:rPr lang="es-ES" sz="2000" dirty="0" err="1" smtClean="0">
                <a:solidFill>
                  <a:schemeClr val="tx1"/>
                </a:solidFill>
              </a:rPr>
              <a:t>Ecir</a:t>
            </a:r>
            <a:endParaRPr lang="es-ES" sz="2000" dirty="0" smtClean="0">
              <a:solidFill>
                <a:schemeClr val="tx1"/>
              </a:solidFill>
            </a:endParaRPr>
          </a:p>
          <a:p>
            <a:pPr algn="r"/>
            <a:r>
              <a:rPr lang="es-ES" sz="2000" i="1" dirty="0" smtClean="0">
                <a:solidFill>
                  <a:schemeClr val="tx1"/>
                </a:solidFill>
              </a:rPr>
              <a:t>Miguel Hernández. Antología poética,</a:t>
            </a:r>
            <a:r>
              <a:rPr lang="es-ES" sz="2000" dirty="0" smtClean="0">
                <a:solidFill>
                  <a:schemeClr val="tx1"/>
                </a:solidFill>
              </a:rPr>
              <a:t> Ed. </a:t>
            </a:r>
            <a:r>
              <a:rPr lang="es-ES" sz="2000" dirty="0" smtClean="0">
                <a:solidFill>
                  <a:schemeClr val="tx1"/>
                </a:solidFill>
              </a:rPr>
              <a:t>Austral</a:t>
            </a:r>
          </a:p>
          <a:p>
            <a:pPr algn="r"/>
            <a:endParaRPr lang="es-ES" sz="2000" dirty="0" smtClean="0">
              <a:solidFill>
                <a:schemeClr val="tx1"/>
              </a:solidFill>
            </a:endParaRPr>
          </a:p>
          <a:p>
            <a:r>
              <a:rPr lang="es-ES" sz="1100" dirty="0" smtClean="0">
                <a:solidFill>
                  <a:schemeClr val="tx1"/>
                </a:solidFill>
              </a:rPr>
              <a:t>Mª </a:t>
            </a:r>
            <a:r>
              <a:rPr lang="es-ES" sz="1100" dirty="0" err="1" smtClean="0">
                <a:solidFill>
                  <a:schemeClr val="tx1"/>
                </a:solidFill>
              </a:rPr>
              <a:t>Doménech</a:t>
            </a:r>
            <a:r>
              <a:rPr lang="es-ES" sz="1100" dirty="0" smtClean="0">
                <a:solidFill>
                  <a:schemeClr val="tx1"/>
                </a:solidFill>
              </a:rPr>
              <a:t> – Parque Colegio Santa Ana</a:t>
            </a:r>
          </a:p>
          <a:p>
            <a:pPr algn="r"/>
            <a:endParaRPr lang="es-ES" sz="2000" i="1" dirty="0" smtClean="0">
              <a:solidFill>
                <a:schemeClr val="tx1"/>
              </a:solidFill>
            </a:endParaRPr>
          </a:p>
          <a:p>
            <a:pPr algn="r"/>
            <a:endParaRPr lang="es-ES" sz="20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1100</Words>
  <Application>Microsoft Office PowerPoint</Application>
  <PresentationFormat>Presentación en pantalla (4:3)</PresentationFormat>
  <Paragraphs>212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Tema de Office</vt:lpstr>
      <vt:lpstr>Miguel Hernández</vt:lpstr>
      <vt:lpstr>El amor en Miguel Hernández</vt:lpstr>
      <vt:lpstr> 1. El despertar sexual y la pugna religiosa </vt:lpstr>
      <vt:lpstr> 2. Amor – lamento / amor – ilusión (tradición literaria) </vt:lpstr>
      <vt:lpstr> 3. El amor – dolor que va de la tradición a la realidad </vt:lpstr>
      <vt:lpstr>Diapositiva 6</vt:lpstr>
      <vt:lpstr> 4. Amor – alegría / amor – fraternidad </vt:lpstr>
      <vt:lpstr> 5. Amor – odio </vt:lpstr>
      <vt:lpstr>6. Amor – esperanza</vt:lpstr>
      <vt:lpstr>Diapositiva 10</vt:lpstr>
      <vt:lpstr>Vida y muerte en Miguel Hernández</vt:lpstr>
      <vt:lpstr> La muerte, parte de la vida </vt:lpstr>
      <vt:lpstr>Quevedo</vt:lpstr>
      <vt:lpstr> Elegías </vt:lpstr>
      <vt:lpstr> Símbolos de vida y muerte: huesos y lluvia </vt:lpstr>
      <vt:lpstr> Huesos, símbolo de vida y amor </vt:lpstr>
      <vt:lpstr> Lluvia, el mito de la muerte que florece </vt:lpstr>
      <vt:lpstr>Diapositiva 18</vt:lpstr>
      <vt:lpstr>Diapositiva 19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Miguel Hernández</dc:title>
  <dc:creator>PORTATIL1</dc:creator>
  <cp:lastModifiedBy>PORTATIL1</cp:lastModifiedBy>
  <cp:revision>35</cp:revision>
  <dcterms:created xsi:type="dcterms:W3CDTF">2011-02-10T15:25:36Z</dcterms:created>
  <dcterms:modified xsi:type="dcterms:W3CDTF">2012-01-18T06:05:39Z</dcterms:modified>
</cp:coreProperties>
</file>