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75" r:id="rId12"/>
    <p:sldId id="276" r:id="rId13"/>
    <p:sldId id="277" r:id="rId14"/>
    <p:sldId id="278" r:id="rId15"/>
    <p:sldId id="269" r:id="rId16"/>
    <p:sldId id="274" r:id="rId17"/>
    <p:sldId id="273" r:id="rId18"/>
    <p:sldId id="271" r:id="rId1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8" name="7 Título"/>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28" name="27 Marcador de fecha"/>
          <p:cNvSpPr>
            <a:spLocks noGrp="1"/>
          </p:cNvSpPr>
          <p:nvPr>
            <p:ph type="dt" sz="half" idx="10"/>
          </p:nvPr>
        </p:nvSpPr>
        <p:spPr>
          <a:xfrm>
            <a:off x="6400800" y="6355080"/>
            <a:ext cx="2286000" cy="365760"/>
          </a:xfrm>
        </p:spPr>
        <p:txBody>
          <a:bodyPr/>
          <a:lstStyle>
            <a:lvl1pPr>
              <a:defRPr sz="1400"/>
            </a:lvl1pPr>
          </a:lstStyle>
          <a:p>
            <a:fld id="{15AE3098-7F8B-4A8D-A3C6-1152363E3B24}" type="datetimeFigureOut">
              <a:rPr lang="es-ES" smtClean="0"/>
              <a:pPr/>
              <a:t>08/11/2016</a:t>
            </a:fld>
            <a:endParaRPr lang="es-ES"/>
          </a:p>
        </p:txBody>
      </p:sp>
      <p:sp>
        <p:nvSpPr>
          <p:cNvPr id="17" name="16 Marcador de pie de página"/>
          <p:cNvSpPr>
            <a:spLocks noGrp="1"/>
          </p:cNvSpPr>
          <p:nvPr>
            <p:ph type="ftr" sz="quarter" idx="11"/>
          </p:nvPr>
        </p:nvSpPr>
        <p:spPr>
          <a:xfrm>
            <a:off x="2898648" y="6355080"/>
            <a:ext cx="3474720" cy="365760"/>
          </a:xfrm>
        </p:spPr>
        <p:txBody>
          <a:bodyPr/>
          <a:lstStyle/>
          <a:p>
            <a:endParaRPr lang="es-ES"/>
          </a:p>
        </p:txBody>
      </p:sp>
      <p:sp>
        <p:nvSpPr>
          <p:cNvPr id="29" name="28 Marcador de número de diapositiva"/>
          <p:cNvSpPr>
            <a:spLocks noGrp="1"/>
          </p:cNvSpPr>
          <p:nvPr>
            <p:ph type="sldNum" sz="quarter" idx="12"/>
          </p:nvPr>
        </p:nvSpPr>
        <p:spPr>
          <a:xfrm>
            <a:off x="1216152" y="6355080"/>
            <a:ext cx="1219200" cy="365760"/>
          </a:xfrm>
        </p:spPr>
        <p:txBody>
          <a:bodyPr/>
          <a:lstStyle/>
          <a:p>
            <a:fld id="{42D646A1-FA49-4F27-9D47-557C55C1FE63}" type="slidenum">
              <a:rPr lang="es-ES" smtClean="0"/>
              <a:pPr/>
              <a:t>‹Nº›</a:t>
            </a:fld>
            <a:endParaRPr lang="es-ES"/>
          </a:p>
        </p:txBody>
      </p:sp>
      <p:sp>
        <p:nvSpPr>
          <p:cNvPr id="21" name="20 Rectángulo"/>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32 Rectángulo"/>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21 Rectángulo"/>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Rectángulo"/>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4" name="3 Marcador de fecha"/>
          <p:cNvSpPr>
            <a:spLocks noGrp="1"/>
          </p:cNvSpPr>
          <p:nvPr>
            <p:ph type="dt" sz="half" idx="10"/>
          </p:nvPr>
        </p:nvSpPr>
        <p:spPr/>
        <p:txBody>
          <a:bodyPr/>
          <a:lstStyle/>
          <a:p>
            <a:fld id="{15AE3098-7F8B-4A8D-A3C6-1152363E3B24}" type="datetimeFigureOut">
              <a:rPr lang="es-ES" smtClean="0"/>
              <a:pPr/>
              <a:t>08/11/2016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2D646A1-FA49-4F27-9D47-557C55C1FE63}" type="slidenum">
              <a:rPr lang="es-ES" smtClean="0"/>
              <a:pPr/>
              <a:t>‹Nº›</a:t>
            </a:fld>
            <a:endParaRPr lang="es-ES"/>
          </a:p>
        </p:txBody>
      </p:sp>
      <p:sp>
        <p:nvSpPr>
          <p:cNvPr id="8" name="7 Marcador de contenido"/>
          <p:cNvSpPr>
            <a:spLocks noGrp="1"/>
          </p:cNvSpPr>
          <p:nvPr>
            <p:ph sz="quarter" idx="1"/>
          </p:nvPr>
        </p:nvSpPr>
        <p:spPr>
          <a:xfrm>
            <a:off x="457200" y="1219200"/>
            <a:ext cx="8229600" cy="493776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a:xfrm>
            <a:off x="6400800" y="6355080"/>
            <a:ext cx="2286000" cy="365760"/>
          </a:xfrm>
        </p:spPr>
        <p:txBody>
          <a:bodyPr/>
          <a:lstStyle/>
          <a:p>
            <a:fld id="{15AE3098-7F8B-4A8D-A3C6-1152363E3B24}" type="datetimeFigureOut">
              <a:rPr lang="es-ES" smtClean="0"/>
              <a:pPr/>
              <a:t>08/11/2016</a:t>
            </a:fld>
            <a:endParaRPr lang="es-ES"/>
          </a:p>
        </p:txBody>
      </p:sp>
      <p:sp>
        <p:nvSpPr>
          <p:cNvPr id="5" name="4 Marcador de pie de página"/>
          <p:cNvSpPr>
            <a:spLocks noGrp="1"/>
          </p:cNvSpPr>
          <p:nvPr>
            <p:ph type="ftr" sz="quarter" idx="11"/>
          </p:nvPr>
        </p:nvSpPr>
        <p:spPr>
          <a:xfrm>
            <a:off x="2898648" y="6355080"/>
            <a:ext cx="3474720" cy="365760"/>
          </a:xfrm>
        </p:spPr>
        <p:txBody>
          <a:bodyPr/>
          <a:lstStyle/>
          <a:p>
            <a:endParaRPr lang="es-ES"/>
          </a:p>
        </p:txBody>
      </p:sp>
      <p:sp>
        <p:nvSpPr>
          <p:cNvPr id="6" name="5 Marcador de número de diapositiva"/>
          <p:cNvSpPr>
            <a:spLocks noGrp="1"/>
          </p:cNvSpPr>
          <p:nvPr>
            <p:ph type="sldNum" sz="quarter" idx="12"/>
          </p:nvPr>
        </p:nvSpPr>
        <p:spPr>
          <a:xfrm>
            <a:off x="1069848" y="6355080"/>
            <a:ext cx="1520952" cy="365760"/>
          </a:xfrm>
        </p:spPr>
        <p:txBody>
          <a:bodyPr/>
          <a:lstStyle/>
          <a:p>
            <a:fld id="{42D646A1-FA49-4F27-9D47-557C55C1FE63}" type="slidenum">
              <a:rPr lang="es-ES" smtClean="0"/>
              <a:pPr/>
              <a:t>‹Nº›</a:t>
            </a:fld>
            <a:endParaRPr lang="es-ES"/>
          </a:p>
        </p:txBody>
      </p:sp>
      <p:sp>
        <p:nvSpPr>
          <p:cNvPr id="7" name="6 Rectángulo"/>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8229600" cy="914400"/>
          </a:xfrm>
        </p:spPr>
        <p:txBody>
          <a:bodyPr/>
          <a:lstStyle/>
          <a:p>
            <a:r>
              <a:rPr kumimoji="0" lang="es-ES"/>
              <a:t>Haga clic para modificar el estilo de título del patrón</a:t>
            </a:r>
            <a:endParaRPr kumimoji="0" lang="en-US"/>
          </a:p>
        </p:txBody>
      </p:sp>
      <p:sp>
        <p:nvSpPr>
          <p:cNvPr id="5" name="4 Marcador de fecha"/>
          <p:cNvSpPr>
            <a:spLocks noGrp="1"/>
          </p:cNvSpPr>
          <p:nvPr>
            <p:ph type="dt" sz="half" idx="10"/>
          </p:nvPr>
        </p:nvSpPr>
        <p:spPr/>
        <p:txBody>
          <a:bodyPr/>
          <a:lstStyle/>
          <a:p>
            <a:fld id="{15AE3098-7F8B-4A8D-A3C6-1152363E3B24}" type="datetimeFigureOut">
              <a:rPr lang="es-ES" smtClean="0"/>
              <a:pPr/>
              <a:t>08/11/2016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2D646A1-FA49-4F27-9D47-557C55C1FE63}" type="slidenum">
              <a:rPr lang="es-ES" smtClean="0"/>
              <a:pPr/>
              <a:t>‹Nº›</a:t>
            </a:fld>
            <a:endParaRPr lang="es-ES"/>
          </a:p>
        </p:txBody>
      </p:sp>
      <p:sp>
        <p:nvSpPr>
          <p:cNvPr id="9" name="8 Marcador de contenido"/>
          <p:cNvSpPr>
            <a:spLocks noGrp="1"/>
          </p:cNvSpPr>
          <p:nvPr>
            <p:ph sz="quarter" idx="1"/>
          </p:nvPr>
        </p:nvSpPr>
        <p:spPr>
          <a:xfrm>
            <a:off x="457200" y="1219200"/>
            <a:ext cx="4041648" cy="493776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1" name="10 Marcador de contenido"/>
          <p:cNvSpPr>
            <a:spLocks noGrp="1"/>
          </p:cNvSpPr>
          <p:nvPr>
            <p:ph sz="quarter" idx="2"/>
          </p:nvPr>
        </p:nvSpPr>
        <p:spPr>
          <a:xfrm>
            <a:off x="4632198" y="1216152"/>
            <a:ext cx="4041648" cy="493776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8229600" cy="914400"/>
          </a:xfrm>
        </p:spPr>
        <p:txBody>
          <a:bodyPr anchor="ctr"/>
          <a:lstStyle>
            <a:lvl1pPr>
              <a:defRPr/>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7" name="6 Marcador de fecha"/>
          <p:cNvSpPr>
            <a:spLocks noGrp="1"/>
          </p:cNvSpPr>
          <p:nvPr>
            <p:ph type="dt" sz="half" idx="10"/>
          </p:nvPr>
        </p:nvSpPr>
        <p:spPr/>
        <p:txBody>
          <a:bodyPr/>
          <a:lstStyle/>
          <a:p>
            <a:fld id="{15AE3098-7F8B-4A8D-A3C6-1152363E3B24}" type="datetimeFigureOut">
              <a:rPr lang="es-ES" smtClean="0"/>
              <a:pPr/>
              <a:t>08/11/2016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42D646A1-FA49-4F27-9D47-557C55C1FE63}" type="slidenum">
              <a:rPr lang="es-ES" smtClean="0"/>
              <a:pPr/>
              <a:t>‹Nº›</a:t>
            </a:fld>
            <a:endParaRPr lang="es-ES"/>
          </a:p>
        </p:txBody>
      </p:sp>
      <p:sp>
        <p:nvSpPr>
          <p:cNvPr id="11" name="10 Marcador de contenido"/>
          <p:cNvSpPr>
            <a:spLocks noGrp="1"/>
          </p:cNvSpPr>
          <p:nvPr>
            <p:ph sz="quarter" idx="2"/>
          </p:nvPr>
        </p:nvSpPr>
        <p:spPr>
          <a:xfrm>
            <a:off x="457200" y="2133600"/>
            <a:ext cx="4038600" cy="40386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13" name="12 Marcador de contenido"/>
          <p:cNvSpPr>
            <a:spLocks noGrp="1"/>
          </p:cNvSpPr>
          <p:nvPr>
            <p:ph sz="quarter" idx="4"/>
          </p:nvPr>
        </p:nvSpPr>
        <p:spPr>
          <a:xfrm>
            <a:off x="4648200" y="2133600"/>
            <a:ext cx="4038600" cy="40386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600"/>
            <a:ext cx="8229600" cy="914400"/>
          </a:xfrm>
        </p:spPr>
        <p:txBody>
          <a:body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15AE3098-7F8B-4A8D-A3C6-1152363E3B24}" type="datetimeFigureOut">
              <a:rPr lang="es-ES" smtClean="0"/>
              <a:pPr/>
              <a:t>08/11/2016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42D646A1-FA49-4F27-9D47-557C55C1FE63}" type="slidenum">
              <a:rPr lang="es-ES" smtClean="0"/>
              <a:pPr/>
              <a:t>‹Nº›</a:t>
            </a:fld>
            <a:endParaRPr lang="es-ES"/>
          </a:p>
        </p:txBody>
      </p:sp>
      <p:sp>
        <p:nvSpPr>
          <p:cNvPr id="6" name="5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5AE3098-7F8B-4A8D-A3C6-1152363E3B24}" type="datetimeFigureOut">
              <a:rPr lang="es-ES" smtClean="0"/>
              <a:pPr/>
              <a:t>08/11/2016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42D646A1-FA49-4F27-9D47-557C55C1FE63}" type="slidenum">
              <a:rPr lang="es-ES" smtClean="0"/>
              <a:pPr/>
              <a:t>‹Nº›</a:t>
            </a:fld>
            <a:endParaRPr lang="es-ES"/>
          </a:p>
        </p:txBody>
      </p:sp>
      <p:sp>
        <p:nvSpPr>
          <p:cNvPr id="5" name="4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5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15AE3098-7F8B-4A8D-A3C6-1152363E3B24}" type="datetimeFigureOut">
              <a:rPr lang="es-ES" smtClean="0"/>
              <a:pPr/>
              <a:t>08/11/2016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2D646A1-FA49-4F27-9D47-557C55C1FE63}" type="slidenum">
              <a:rPr lang="es-ES" smtClean="0"/>
              <a:pPr/>
              <a:t>‹Nº›</a:t>
            </a:fld>
            <a:endParaRPr lang="es-ES"/>
          </a:p>
        </p:txBody>
      </p:sp>
      <p:sp>
        <p:nvSpPr>
          <p:cNvPr id="8" name="7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9 Conector recto"/>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Marcador de contenido"/>
          <p:cNvSpPr>
            <a:spLocks noGrp="1"/>
          </p:cNvSpPr>
          <p:nvPr>
            <p:ph sz="quarter" idx="1"/>
          </p:nvPr>
        </p:nvSpPr>
        <p:spPr>
          <a:xfrm>
            <a:off x="304800" y="304800"/>
            <a:ext cx="5715000" cy="5715000"/>
          </a:xfrm>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s-ES"/>
              <a:t>Haga clic en el icono para agregar una imagen</a:t>
            </a:r>
            <a:endParaRPr kumimoji="0" lang="en-US" dirty="0"/>
          </a:p>
        </p:txBody>
      </p:sp>
      <p:sp>
        <p:nvSpPr>
          <p:cNvPr id="4" name="3 Marcador de texto"/>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15AE3098-7F8B-4A8D-A3C6-1152363E3B24}" type="datetimeFigureOut">
              <a:rPr lang="es-ES" smtClean="0"/>
              <a:pPr/>
              <a:t>08/11/2016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42D646A1-FA49-4F27-9D47-557C55C1FE63}" type="slidenum">
              <a:rPr lang="es-ES" smtClean="0"/>
              <a:pPr/>
              <a:t>‹Nº›</a:t>
            </a:fld>
            <a:endParaRPr lang="es-ES"/>
          </a:p>
        </p:txBody>
      </p:sp>
      <p:sp>
        <p:nvSpPr>
          <p:cNvPr id="8" name="7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8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15AE3098-7F8B-4A8D-A3C6-1152363E3B24}" type="datetimeFigureOut">
              <a:rPr lang="es-ES" smtClean="0"/>
              <a:pPr/>
              <a:t>08/11/2016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2D646A1-FA49-4F27-9D47-557C55C1FE63}"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15AE3098-7F8B-4A8D-A3C6-1152363E3B24}" type="datetimeFigureOut">
              <a:rPr lang="es-ES" smtClean="0"/>
              <a:pPr/>
              <a:t>08/11/2016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42D646A1-FA49-4F27-9D47-557C55C1FE63}" type="slidenum">
              <a:rPr lang="es-ES" smtClean="0"/>
              <a:pPr/>
              <a:t>‹Nº›</a:t>
            </a:fld>
            <a:endParaRPr lang="es-ES"/>
          </a:p>
        </p:txBody>
      </p:sp>
      <p:sp>
        <p:nvSpPr>
          <p:cNvPr id="7" name="6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7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Conector recto"/>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457200" y="152400"/>
            <a:ext cx="8229600" cy="990600"/>
          </a:xfrm>
          <a:prstGeom prst="rect">
            <a:avLst/>
          </a:prstGeom>
        </p:spPr>
        <p:txBody>
          <a:bodyPr vert="horz" anchor="b" anchorCtr="0">
            <a:norm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15AE3098-7F8B-4A8D-A3C6-1152363E3B24}" type="datetimeFigureOut">
              <a:rPr lang="es-ES" smtClean="0"/>
              <a:pPr/>
              <a:t>08/11/2016</a:t>
            </a:fld>
            <a:endParaRPr lang="es-ES"/>
          </a:p>
        </p:txBody>
      </p:sp>
      <p:sp>
        <p:nvSpPr>
          <p:cNvPr id="3" name="2 Marcador de pie de página"/>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s-ES"/>
          </a:p>
        </p:txBody>
      </p:sp>
      <p:sp>
        <p:nvSpPr>
          <p:cNvPr id="23" name="22 Marcador de número de diapositiva"/>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42D646A1-FA49-4F27-9D47-557C55C1FE63}" type="slidenum">
              <a:rPr lang="es-ES" smtClean="0"/>
              <a:pPr/>
              <a:t>‹Nº›</a:t>
            </a:fld>
            <a:endParaRPr lang="es-ES"/>
          </a:p>
        </p:txBody>
      </p:sp>
      <p:sp>
        <p:nvSpPr>
          <p:cNvPr id="28" name="27 Conector recto"/>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28 Conector recto"/>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9 Triángulo isósceles"/>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elpais.com/articulo/madrid/callejon/Gato/elpepiespmad/20080220elpmad_15/T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MODERNISMO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CRISIS FINISECULAR</a:t>
            </a:r>
          </a:p>
        </p:txBody>
      </p:sp>
      <p:sp>
        <p:nvSpPr>
          <p:cNvPr id="3" name="2 Marcador de contenido"/>
          <p:cNvSpPr>
            <a:spLocks noGrp="1"/>
          </p:cNvSpPr>
          <p:nvPr>
            <p:ph sz="quarter" idx="1"/>
          </p:nvPr>
        </p:nvSpPr>
        <p:spPr/>
        <p:txBody>
          <a:bodyPr/>
          <a:lstStyle/>
          <a:p>
            <a:pPr algn="ctr"/>
            <a:endParaRPr lang="es-ES" dirty="0"/>
          </a:p>
          <a:p>
            <a:pPr algn="ctr"/>
            <a:r>
              <a:rPr lang="es-ES" dirty="0"/>
              <a:t>Finales del XIX y principios del XX</a:t>
            </a:r>
          </a:p>
          <a:p>
            <a:pPr algn="ctr"/>
            <a:r>
              <a:rPr lang="es-ES" dirty="0"/>
              <a:t>Agitación política y económica</a:t>
            </a:r>
          </a:p>
          <a:p>
            <a:pPr algn="ctr"/>
            <a:r>
              <a:rPr lang="es-ES" dirty="0"/>
              <a:t>Las transformaciones sociales</a:t>
            </a:r>
          </a:p>
          <a:p>
            <a:pPr algn="ctr"/>
            <a:r>
              <a:rPr lang="es-ES" dirty="0"/>
              <a:t>El cambio de mentalidad</a:t>
            </a:r>
          </a:p>
          <a:p>
            <a:pPr algn="ctr"/>
            <a:r>
              <a:rPr lang="es-ES" dirty="0"/>
              <a:t>La expresión cultural. La </a:t>
            </a:r>
            <a:r>
              <a:rPr lang="es-ES" i="1" dirty="0"/>
              <a:t>bohemia</a:t>
            </a:r>
            <a:endParaRPr lang="es-E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INFLUENCIAS DEL MODERNISMO</a:t>
            </a:r>
          </a:p>
        </p:txBody>
      </p:sp>
      <p:sp>
        <p:nvSpPr>
          <p:cNvPr id="3" name="2 Marcador de contenido"/>
          <p:cNvSpPr>
            <a:spLocks noGrp="1"/>
          </p:cNvSpPr>
          <p:nvPr>
            <p:ph sz="quarter" idx="1"/>
          </p:nvPr>
        </p:nvSpPr>
        <p:spPr/>
        <p:txBody>
          <a:bodyPr>
            <a:normAutofit/>
          </a:bodyPr>
          <a:lstStyle/>
          <a:p>
            <a:endParaRPr lang="es-ES" dirty="0"/>
          </a:p>
          <a:p>
            <a:r>
              <a:rPr lang="es-ES" dirty="0"/>
              <a:t>PARNASIANISMO </a:t>
            </a:r>
          </a:p>
          <a:p>
            <a:pPr>
              <a:buNone/>
            </a:pPr>
            <a:r>
              <a:rPr lang="es-ES" dirty="0"/>
              <a:t>	</a:t>
            </a:r>
            <a:r>
              <a:rPr lang="es-ES" sz="2400" dirty="0"/>
              <a:t>Perfección formal, poesía sometida a la métrica, musical, sensorial, mitología clásica, escenarios exóticos, personajes bíblicos, civilizaciones antiguas…</a:t>
            </a:r>
          </a:p>
          <a:p>
            <a:r>
              <a:rPr lang="es-ES" dirty="0"/>
              <a:t>SIMBOLISMO</a:t>
            </a:r>
          </a:p>
          <a:p>
            <a:pPr>
              <a:buNone/>
            </a:pPr>
            <a:r>
              <a:rPr lang="es-ES" dirty="0"/>
              <a:t>	</a:t>
            </a:r>
            <a:r>
              <a:rPr lang="es-ES" sz="2400" dirty="0"/>
              <a:t>Ritmo menos rígido y más psicológico, ajustado al fluir del pensamiento y lenguaje musical, símbolos, secretos, realidades ocultas, lo misterioso y onírico (Romanticismo y futuro surrealismo)…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CARACTERÍSTICAS</a:t>
            </a:r>
          </a:p>
        </p:txBody>
      </p:sp>
      <p:sp>
        <p:nvSpPr>
          <p:cNvPr id="3" name="2 Marcador de contenido"/>
          <p:cNvSpPr>
            <a:spLocks noGrp="1"/>
          </p:cNvSpPr>
          <p:nvPr>
            <p:ph sz="quarter" idx="2"/>
          </p:nvPr>
        </p:nvSpPr>
        <p:spPr>
          <a:xfrm>
            <a:off x="467544" y="1556792"/>
            <a:ext cx="4040188" cy="4608512"/>
          </a:xfrm>
        </p:spPr>
        <p:txBody>
          <a:bodyPr>
            <a:normAutofit/>
          </a:bodyPr>
          <a:lstStyle/>
          <a:p>
            <a:pPr algn="ctr"/>
            <a:r>
              <a:rPr lang="es-ES" dirty="0"/>
              <a:t>Desarrollo del irracionalismo</a:t>
            </a:r>
          </a:p>
          <a:p>
            <a:pPr algn="ctr"/>
            <a:r>
              <a:rPr lang="es-ES" dirty="0"/>
              <a:t>Mercantilización burguesa de la cultura</a:t>
            </a:r>
          </a:p>
          <a:p>
            <a:pPr algn="ctr"/>
            <a:r>
              <a:rPr lang="es-ES" dirty="0"/>
              <a:t>Espíritu utilitario y vulgaridad de la moral burguesa</a:t>
            </a:r>
          </a:p>
          <a:p>
            <a:pPr algn="ctr"/>
            <a:r>
              <a:rPr lang="es-ES" dirty="0"/>
              <a:t>Sistema político burgués</a:t>
            </a:r>
          </a:p>
          <a:p>
            <a:pPr algn="ctr"/>
            <a:r>
              <a:rPr lang="es-ES" dirty="0"/>
              <a:t>Anticolonialismo</a:t>
            </a:r>
          </a:p>
          <a:p>
            <a:pPr algn="ctr"/>
            <a:r>
              <a:rPr lang="es-ES" dirty="0"/>
              <a:t>Oposición artística</a:t>
            </a:r>
          </a:p>
        </p:txBody>
      </p:sp>
      <p:sp>
        <p:nvSpPr>
          <p:cNvPr id="7" name="6 Marcador de contenido"/>
          <p:cNvSpPr>
            <a:spLocks noGrp="1"/>
          </p:cNvSpPr>
          <p:nvPr>
            <p:ph sz="quarter" idx="4"/>
          </p:nvPr>
        </p:nvSpPr>
        <p:spPr>
          <a:xfrm>
            <a:off x="4645025" y="1556792"/>
            <a:ext cx="4041775" cy="4569371"/>
          </a:xfrm>
        </p:spPr>
        <p:txBody>
          <a:bodyPr>
            <a:normAutofit fontScale="92500" lnSpcReduction="20000"/>
          </a:bodyPr>
          <a:lstStyle/>
          <a:p>
            <a:pPr algn="ctr">
              <a:buNone/>
            </a:pPr>
            <a:r>
              <a:rPr lang="es-ES" dirty="0"/>
              <a:t>	</a:t>
            </a:r>
            <a:r>
              <a:rPr lang="es-ES" dirty="0">
                <a:solidFill>
                  <a:schemeClr val="accent2">
                    <a:lumMod val="75000"/>
                  </a:schemeClr>
                </a:solidFill>
              </a:rPr>
              <a:t>El Modernismo triunfó sobre las corrientes imperantes cuando suavizó su discurso radical inicial y se tornó más conciliador. Lo que no perdió nunca fue su </a:t>
            </a:r>
            <a:r>
              <a:rPr lang="es-ES" b="1" u="sng" dirty="0">
                <a:solidFill>
                  <a:schemeClr val="accent2">
                    <a:lumMod val="75000"/>
                  </a:schemeClr>
                </a:solidFill>
              </a:rPr>
              <a:t>sensibilidad neorromántica </a:t>
            </a:r>
            <a:r>
              <a:rPr lang="es-ES" dirty="0">
                <a:solidFill>
                  <a:schemeClr val="accent2">
                    <a:lumMod val="75000"/>
                  </a:schemeClr>
                </a:solidFill>
              </a:rPr>
              <a:t>y el afán de lograr un </a:t>
            </a:r>
            <a:r>
              <a:rPr lang="es-ES" b="1" u="sng" dirty="0">
                <a:solidFill>
                  <a:schemeClr val="accent2">
                    <a:lumMod val="75000"/>
                  </a:schemeClr>
                </a:solidFill>
              </a:rPr>
              <a:t>arte total</a:t>
            </a:r>
            <a:r>
              <a:rPr lang="es-ES" dirty="0">
                <a:solidFill>
                  <a:schemeClr val="accent2">
                    <a:lumMod val="75000"/>
                  </a:schemeClr>
                </a:solidFill>
              </a:rPr>
              <a:t>, que condujo a la integración en cada una de las obras, de distintas manifestaciones artísticas (música, pintura, literatura).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POESÍA</a:t>
            </a:r>
          </a:p>
        </p:txBody>
      </p:sp>
      <p:sp>
        <p:nvSpPr>
          <p:cNvPr id="3" name="2 Marcador de texto"/>
          <p:cNvSpPr>
            <a:spLocks noGrp="1"/>
          </p:cNvSpPr>
          <p:nvPr>
            <p:ph type="body" idx="1"/>
          </p:nvPr>
        </p:nvSpPr>
        <p:spPr/>
        <p:txBody>
          <a:bodyPr/>
          <a:lstStyle/>
          <a:p>
            <a:r>
              <a:rPr lang="es-ES" dirty="0"/>
              <a:t>	TEMAS</a:t>
            </a:r>
          </a:p>
        </p:txBody>
      </p:sp>
      <p:sp>
        <p:nvSpPr>
          <p:cNvPr id="5" name="4 Marcador de texto"/>
          <p:cNvSpPr>
            <a:spLocks noGrp="1"/>
          </p:cNvSpPr>
          <p:nvPr>
            <p:ph type="body" sz="half" idx="3"/>
          </p:nvPr>
        </p:nvSpPr>
        <p:spPr/>
        <p:txBody>
          <a:bodyPr/>
          <a:lstStyle/>
          <a:p>
            <a:r>
              <a:rPr lang="es-ES" dirty="0"/>
              <a:t>	ESTILO</a:t>
            </a:r>
          </a:p>
        </p:txBody>
      </p:sp>
      <p:sp>
        <p:nvSpPr>
          <p:cNvPr id="4" name="3 Marcador de contenido"/>
          <p:cNvSpPr>
            <a:spLocks noGrp="1"/>
          </p:cNvSpPr>
          <p:nvPr>
            <p:ph sz="quarter" idx="2"/>
          </p:nvPr>
        </p:nvSpPr>
        <p:spPr/>
        <p:txBody>
          <a:bodyPr>
            <a:normAutofit/>
          </a:bodyPr>
          <a:lstStyle/>
          <a:p>
            <a:r>
              <a:rPr lang="es-ES" dirty="0"/>
              <a:t>Evasión</a:t>
            </a:r>
          </a:p>
          <a:p>
            <a:r>
              <a:rPr lang="es-ES" dirty="0"/>
              <a:t>Sensualidad y erotismo</a:t>
            </a:r>
          </a:p>
          <a:p>
            <a:r>
              <a:rPr lang="es-ES" dirty="0"/>
              <a:t>Mujer</a:t>
            </a:r>
          </a:p>
          <a:p>
            <a:r>
              <a:rPr lang="es-ES" dirty="0"/>
              <a:t>Mitología</a:t>
            </a:r>
          </a:p>
          <a:p>
            <a:r>
              <a:rPr lang="es-ES" dirty="0"/>
              <a:t>Crisis espiritual</a:t>
            </a:r>
          </a:p>
          <a:p>
            <a:r>
              <a:rPr lang="es-ES" dirty="0"/>
              <a:t>Cosmopolitismo</a:t>
            </a:r>
          </a:p>
          <a:p>
            <a:r>
              <a:rPr lang="es-ES" dirty="0"/>
              <a:t>Interés por personajes enfrentados a la burguesía</a:t>
            </a:r>
          </a:p>
          <a:p>
            <a:pPr algn="ctr">
              <a:buNone/>
            </a:pPr>
            <a:endParaRPr lang="es-ES" dirty="0"/>
          </a:p>
        </p:txBody>
      </p:sp>
      <p:sp>
        <p:nvSpPr>
          <p:cNvPr id="6" name="5 Marcador de contenido"/>
          <p:cNvSpPr>
            <a:spLocks noGrp="1"/>
          </p:cNvSpPr>
          <p:nvPr>
            <p:ph sz="quarter" idx="4"/>
          </p:nvPr>
        </p:nvSpPr>
        <p:spPr/>
        <p:txBody>
          <a:bodyPr/>
          <a:lstStyle/>
          <a:p>
            <a:r>
              <a:rPr lang="es-ES" dirty="0"/>
              <a:t>Recursos fonéticos</a:t>
            </a:r>
          </a:p>
          <a:p>
            <a:r>
              <a:rPr lang="es-ES" dirty="0"/>
              <a:t>Léxico elevado</a:t>
            </a:r>
          </a:p>
          <a:p>
            <a:r>
              <a:rPr lang="es-ES" dirty="0"/>
              <a:t>Sintaxis </a:t>
            </a:r>
            <a:r>
              <a:rPr lang="es-ES" dirty="0" err="1"/>
              <a:t>impreisonista</a:t>
            </a:r>
            <a:endParaRPr lang="es-ES" dirty="0"/>
          </a:p>
          <a:p>
            <a:r>
              <a:rPr lang="es-ES" dirty="0"/>
              <a:t> Doble adjetivación</a:t>
            </a:r>
          </a:p>
          <a:p>
            <a:r>
              <a:rPr lang="es-ES" dirty="0" err="1"/>
              <a:t>Sinestesisa</a:t>
            </a:r>
            <a:endParaRPr lang="es-ES" dirty="0"/>
          </a:p>
          <a:p>
            <a:r>
              <a:rPr lang="es-ES" dirty="0"/>
              <a:t>Empleo de símbolos</a:t>
            </a:r>
          </a:p>
          <a:p>
            <a:r>
              <a:rPr lang="es-ES" dirty="0"/>
              <a:t>Métrica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Título"/>
          <p:cNvSpPr>
            <a:spLocks noGrp="1"/>
          </p:cNvSpPr>
          <p:nvPr>
            <p:ph type="title"/>
          </p:nvPr>
        </p:nvSpPr>
        <p:spPr/>
        <p:txBody>
          <a:bodyPr>
            <a:normAutofit/>
          </a:bodyPr>
          <a:lstStyle/>
          <a:p>
            <a:r>
              <a:rPr lang="es-ES" sz="4000" dirty="0"/>
              <a:t>Rubén Darío y Juan R. Jiménez</a:t>
            </a:r>
          </a:p>
        </p:txBody>
      </p:sp>
      <p:sp>
        <p:nvSpPr>
          <p:cNvPr id="11" name="10 Marcador de contenido"/>
          <p:cNvSpPr>
            <a:spLocks noGrp="1"/>
          </p:cNvSpPr>
          <p:nvPr>
            <p:ph sz="quarter" idx="1"/>
          </p:nvPr>
        </p:nvSpPr>
        <p:spPr/>
        <p:txBody>
          <a:bodyPr>
            <a:normAutofit fontScale="55000" lnSpcReduction="20000"/>
          </a:bodyPr>
          <a:lstStyle/>
          <a:p>
            <a:pPr algn="ctr">
              <a:buNone/>
            </a:pPr>
            <a:r>
              <a:rPr lang="es-ES" dirty="0"/>
              <a:t>	</a:t>
            </a:r>
          </a:p>
          <a:p>
            <a:pPr algn="ctr">
              <a:buNone/>
            </a:pPr>
            <a:endParaRPr lang="es-ES" dirty="0"/>
          </a:p>
          <a:p>
            <a:pPr algn="ctr">
              <a:buNone/>
            </a:pPr>
            <a:r>
              <a:rPr lang="es-ES" dirty="0"/>
              <a:t>EL CISNE</a:t>
            </a:r>
          </a:p>
          <a:p>
            <a:pPr algn="ctr">
              <a:buNone/>
            </a:pPr>
            <a:endParaRPr lang="es-ES" dirty="0"/>
          </a:p>
          <a:p>
            <a:pPr>
              <a:buNone/>
            </a:pPr>
            <a:r>
              <a:rPr lang="es-ES" sz="2500" dirty="0"/>
              <a:t>	Fue en una hora divina para el género humano. </a:t>
            </a:r>
            <a:br>
              <a:rPr lang="es-ES" sz="2500" dirty="0"/>
            </a:br>
            <a:r>
              <a:rPr lang="es-ES" sz="2500" dirty="0"/>
              <a:t>El cisne antes sólo cantaba para morir. </a:t>
            </a:r>
            <a:br>
              <a:rPr lang="es-ES" sz="2500" dirty="0"/>
            </a:br>
            <a:r>
              <a:rPr lang="es-ES" sz="2500" dirty="0"/>
              <a:t>Cuando se oyó el acento del cisne wagneriano </a:t>
            </a:r>
            <a:br>
              <a:rPr lang="es-ES" sz="2500" dirty="0"/>
            </a:br>
            <a:r>
              <a:rPr lang="es-ES" sz="2500" dirty="0"/>
              <a:t>fue en medio de una aurora, fue para revivir. </a:t>
            </a:r>
            <a:br>
              <a:rPr lang="es-ES" sz="2500" dirty="0"/>
            </a:br>
            <a:br>
              <a:rPr lang="es-ES" sz="2500" dirty="0"/>
            </a:br>
            <a:r>
              <a:rPr lang="es-ES" sz="2500" dirty="0"/>
              <a:t>Sobre las tempestades del humano océano </a:t>
            </a:r>
            <a:br>
              <a:rPr lang="es-ES" sz="2500" dirty="0"/>
            </a:br>
            <a:r>
              <a:rPr lang="es-ES" sz="2500" dirty="0"/>
              <a:t>se oye el canto del Cisne; no se cesa de oír, </a:t>
            </a:r>
            <a:br>
              <a:rPr lang="es-ES" sz="2500" dirty="0"/>
            </a:br>
            <a:r>
              <a:rPr lang="es-ES" sz="2500" dirty="0"/>
              <a:t>dominando el martillo del viejo </a:t>
            </a:r>
            <a:r>
              <a:rPr lang="es-ES" sz="2500" dirty="0" err="1"/>
              <a:t>Thor</a:t>
            </a:r>
            <a:r>
              <a:rPr lang="es-ES" sz="2500" dirty="0"/>
              <a:t> germano </a:t>
            </a:r>
            <a:br>
              <a:rPr lang="es-ES" sz="2500" dirty="0"/>
            </a:br>
            <a:r>
              <a:rPr lang="es-ES" sz="2500" dirty="0"/>
              <a:t>o las trompas que cantan la espada de </a:t>
            </a:r>
            <a:r>
              <a:rPr lang="es-ES" sz="2500" dirty="0" err="1"/>
              <a:t>Argantir</a:t>
            </a:r>
            <a:r>
              <a:rPr lang="es-ES" sz="2500" dirty="0"/>
              <a:t>. </a:t>
            </a:r>
            <a:br>
              <a:rPr lang="es-ES" sz="2500" dirty="0"/>
            </a:br>
            <a:br>
              <a:rPr lang="es-ES" sz="2500" dirty="0"/>
            </a:br>
            <a:r>
              <a:rPr lang="es-ES" sz="2200" dirty="0"/>
              <a:t>¡Oh Cisne! ¡Oh sacro pájaro! Si antes la blanca Helena </a:t>
            </a:r>
            <a:br>
              <a:rPr lang="es-ES" sz="2500" dirty="0"/>
            </a:br>
            <a:r>
              <a:rPr lang="es-ES" sz="2500" dirty="0"/>
              <a:t>del huevo azul de Leda brotó de gracia llena, </a:t>
            </a:r>
            <a:br>
              <a:rPr lang="es-ES" sz="2500" dirty="0"/>
            </a:br>
            <a:r>
              <a:rPr lang="es-ES" sz="2500" dirty="0"/>
              <a:t>siendo de la Hermosura la princesa inmortal, </a:t>
            </a:r>
            <a:br>
              <a:rPr lang="es-ES" sz="2500" dirty="0"/>
            </a:br>
            <a:br>
              <a:rPr lang="es-ES" sz="2500" dirty="0"/>
            </a:br>
            <a:r>
              <a:rPr lang="es-ES" sz="2500" dirty="0"/>
              <a:t>bajo tus blancas alas la nueva Poesía </a:t>
            </a:r>
            <a:br>
              <a:rPr lang="es-ES" sz="2500" dirty="0"/>
            </a:br>
            <a:r>
              <a:rPr lang="es-ES" sz="2500" dirty="0"/>
              <a:t>concibe en una gloria de luz y de armonía </a:t>
            </a:r>
            <a:br>
              <a:rPr lang="es-ES" sz="2500" dirty="0"/>
            </a:br>
            <a:r>
              <a:rPr lang="es-ES" sz="2500" dirty="0"/>
              <a:t>la Helena eterna y pura que encarna el ideal.</a:t>
            </a:r>
          </a:p>
          <a:p>
            <a:pPr>
              <a:buNone/>
            </a:pPr>
            <a:endParaRPr lang="es-ES" sz="2500" dirty="0"/>
          </a:p>
          <a:p>
            <a:pPr>
              <a:buNone/>
            </a:pPr>
            <a:endParaRPr lang="es-ES" sz="2500" dirty="0"/>
          </a:p>
          <a:p>
            <a:pPr algn="r">
              <a:buNone/>
            </a:pPr>
            <a:r>
              <a:rPr lang="es-ES" sz="2700" dirty="0"/>
              <a:t>Rubén Darío, </a:t>
            </a:r>
            <a:r>
              <a:rPr lang="es-ES" sz="2700" i="1" dirty="0"/>
              <a:t>Prosas Profanas</a:t>
            </a:r>
            <a:endParaRPr lang="es-ES" sz="2700" dirty="0"/>
          </a:p>
          <a:p>
            <a:pPr algn="r">
              <a:buNone/>
            </a:pPr>
            <a:endParaRPr lang="es-ES" sz="2500" dirty="0"/>
          </a:p>
        </p:txBody>
      </p:sp>
      <p:sp>
        <p:nvSpPr>
          <p:cNvPr id="12" name="11 Marcador de contenido"/>
          <p:cNvSpPr>
            <a:spLocks noGrp="1"/>
          </p:cNvSpPr>
          <p:nvPr>
            <p:ph sz="quarter" idx="2"/>
          </p:nvPr>
        </p:nvSpPr>
        <p:spPr/>
        <p:txBody>
          <a:bodyPr>
            <a:normAutofit fontScale="55000" lnSpcReduction="20000"/>
          </a:bodyPr>
          <a:lstStyle/>
          <a:p>
            <a:pPr>
              <a:buNone/>
            </a:pPr>
            <a:r>
              <a:rPr lang="es-ES" dirty="0"/>
              <a:t>		</a:t>
            </a:r>
          </a:p>
          <a:p>
            <a:pPr>
              <a:buNone/>
            </a:pPr>
            <a:endParaRPr lang="es-ES" dirty="0"/>
          </a:p>
          <a:p>
            <a:pPr algn="ctr">
              <a:buNone/>
            </a:pPr>
            <a:r>
              <a:rPr lang="es-ES" dirty="0"/>
              <a:t>EL VIAJE DEFINITIVO </a:t>
            </a:r>
            <a:br>
              <a:rPr lang="es-ES" dirty="0"/>
            </a:br>
            <a:endParaRPr lang="es-ES" dirty="0"/>
          </a:p>
          <a:p>
            <a:pPr>
              <a:buNone/>
            </a:pPr>
            <a:br>
              <a:rPr lang="es-ES" dirty="0"/>
            </a:br>
            <a:r>
              <a:rPr lang="es-ES" sz="2400" dirty="0"/>
              <a:t>Y yo me iré. Y se quedarán los pájaros cantando; </a:t>
            </a:r>
            <a:br>
              <a:rPr lang="es-ES" sz="2400" dirty="0"/>
            </a:br>
            <a:r>
              <a:rPr lang="es-ES" sz="2400" dirty="0"/>
              <a:t>y se quedará mi huerto con su verde árbol, </a:t>
            </a:r>
            <a:br>
              <a:rPr lang="es-ES" sz="2400" dirty="0"/>
            </a:br>
            <a:r>
              <a:rPr lang="es-ES" sz="2400" dirty="0"/>
              <a:t>y con su pozo blanco. </a:t>
            </a:r>
            <a:br>
              <a:rPr lang="es-ES" sz="2400" dirty="0"/>
            </a:br>
            <a:br>
              <a:rPr lang="es-ES" sz="2400" dirty="0"/>
            </a:br>
            <a:r>
              <a:rPr lang="es-ES" sz="2400" dirty="0"/>
              <a:t>Todas las tardes el cielo será azul y plácido; </a:t>
            </a:r>
            <a:br>
              <a:rPr lang="es-ES" sz="2400" dirty="0"/>
            </a:br>
            <a:r>
              <a:rPr lang="es-ES" sz="2400" dirty="0"/>
              <a:t>y tocarán, como esta tarde están tocando, </a:t>
            </a:r>
            <a:br>
              <a:rPr lang="es-ES" sz="2400" dirty="0"/>
            </a:br>
            <a:r>
              <a:rPr lang="es-ES" sz="2400" dirty="0"/>
              <a:t>las campanas del campanario. </a:t>
            </a:r>
            <a:br>
              <a:rPr lang="es-ES" sz="2400" dirty="0"/>
            </a:br>
            <a:br>
              <a:rPr lang="es-ES" sz="2400" dirty="0"/>
            </a:br>
            <a:r>
              <a:rPr lang="es-ES" sz="2400" dirty="0"/>
              <a:t>Se morirán aquellos que me amaron; </a:t>
            </a:r>
            <a:br>
              <a:rPr lang="es-ES" sz="2400" dirty="0"/>
            </a:br>
            <a:r>
              <a:rPr lang="es-ES" sz="2400" dirty="0"/>
              <a:t>y el pueblo se hará nuevo cada año; </a:t>
            </a:r>
            <a:br>
              <a:rPr lang="es-ES" sz="2400" dirty="0"/>
            </a:br>
            <a:r>
              <a:rPr lang="es-ES" sz="2200" dirty="0"/>
              <a:t>y en el rincón de aquel mi huerto florido y encalado, </a:t>
            </a:r>
            <a:br>
              <a:rPr lang="es-ES" sz="2400" dirty="0"/>
            </a:br>
            <a:r>
              <a:rPr lang="es-ES" sz="2400" dirty="0"/>
              <a:t>mi espíritu errará, nostálgico. </a:t>
            </a:r>
            <a:br>
              <a:rPr lang="es-ES" sz="2400" dirty="0"/>
            </a:br>
            <a:br>
              <a:rPr lang="es-ES" sz="2400" dirty="0"/>
            </a:br>
            <a:r>
              <a:rPr lang="es-ES" sz="2400" dirty="0"/>
              <a:t>Y yo me iré; y estaré solo, sin hogar, sin árbol </a:t>
            </a:r>
            <a:br>
              <a:rPr lang="es-ES" sz="2400" dirty="0"/>
            </a:br>
            <a:r>
              <a:rPr lang="es-ES" sz="2400" dirty="0"/>
              <a:t>verde, sin pozo blanco, </a:t>
            </a:r>
            <a:br>
              <a:rPr lang="es-ES" sz="2400" dirty="0"/>
            </a:br>
            <a:r>
              <a:rPr lang="es-ES" sz="2400" dirty="0"/>
              <a:t>sin cielo azul y plácido... </a:t>
            </a:r>
            <a:br>
              <a:rPr lang="es-ES" sz="2400" dirty="0"/>
            </a:br>
            <a:r>
              <a:rPr lang="es-ES" sz="2400" dirty="0"/>
              <a:t>Y se quedarán los pájaros cantando. </a:t>
            </a:r>
            <a:br>
              <a:rPr lang="es-ES" dirty="0"/>
            </a:br>
            <a:endParaRPr lang="es-ES" dirty="0"/>
          </a:p>
          <a:p>
            <a:pPr>
              <a:buNone/>
            </a:pPr>
            <a:endParaRPr lang="es-ES" dirty="0"/>
          </a:p>
          <a:p>
            <a:pPr algn="r">
              <a:buNone/>
            </a:pPr>
            <a:endParaRPr lang="es-ES" dirty="0"/>
          </a:p>
          <a:p>
            <a:pPr algn="r">
              <a:buNone/>
            </a:pPr>
            <a:r>
              <a:rPr lang="es-ES" dirty="0"/>
              <a:t>Juan Ramón Jiménez, </a:t>
            </a:r>
            <a:r>
              <a:rPr lang="es-ES" i="1" dirty="0"/>
              <a:t>El viaje definitivo</a:t>
            </a:r>
            <a:endParaRPr lang="es-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a:t>GENERACIÓN DEL 98</a:t>
            </a:r>
          </a:p>
        </p:txBody>
      </p:sp>
      <p:sp>
        <p:nvSpPr>
          <p:cNvPr id="3" name="2 Subtítulo"/>
          <p:cNvSpPr>
            <a:spLocks noGrp="1"/>
          </p:cNvSpPr>
          <p:nvPr>
            <p:ph type="subTitle" idx="1"/>
          </p:nvPr>
        </p:nvSpPr>
        <p:spPr/>
        <p:txBody>
          <a:bodyPr/>
          <a:lstStyle/>
          <a:p>
            <a:endParaRPr lang="es-E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dirty="0"/>
              <a:t>CAMBIO DE SIGLO. </a:t>
            </a:r>
            <a:br>
              <a:rPr lang="es-ES" dirty="0"/>
            </a:br>
            <a:r>
              <a:rPr lang="es-ES" dirty="0"/>
              <a:t>COLAPSO Y REGENARACIONISMO</a:t>
            </a:r>
          </a:p>
        </p:txBody>
      </p:sp>
      <p:sp>
        <p:nvSpPr>
          <p:cNvPr id="3" name="2 Marcador de contenido"/>
          <p:cNvSpPr>
            <a:spLocks noGrp="1"/>
          </p:cNvSpPr>
          <p:nvPr>
            <p:ph sz="quarter" idx="1"/>
          </p:nvPr>
        </p:nvSpPr>
        <p:spPr/>
        <p:txBody>
          <a:bodyPr/>
          <a:lstStyle/>
          <a:p>
            <a:endParaRPr lang="es-ES" dirty="0"/>
          </a:p>
          <a:p>
            <a:r>
              <a:rPr lang="es-ES" dirty="0"/>
              <a:t>La pérdida de las últimas colonias</a:t>
            </a:r>
          </a:p>
          <a:p>
            <a:r>
              <a:rPr lang="es-ES" dirty="0"/>
              <a:t>Los síntomas de la “infección general”: </a:t>
            </a:r>
          </a:p>
          <a:p>
            <a:pPr>
              <a:buNone/>
            </a:pPr>
            <a:r>
              <a:rPr lang="es-ES" dirty="0"/>
              <a:t>		</a:t>
            </a:r>
            <a:r>
              <a:rPr lang="es-ES" sz="2400" dirty="0"/>
              <a:t>Atraso económico, educativo y político.</a:t>
            </a:r>
          </a:p>
          <a:p>
            <a:r>
              <a:rPr lang="es-ES" dirty="0"/>
              <a:t>El espíritu regeneracionista en el cambio de siglo:</a:t>
            </a:r>
          </a:p>
          <a:p>
            <a:pPr>
              <a:buNone/>
            </a:pPr>
            <a:r>
              <a:rPr lang="es-ES" dirty="0"/>
              <a:t>		</a:t>
            </a:r>
            <a:r>
              <a:rPr lang="es-ES" sz="2400" dirty="0"/>
              <a:t>Regeneracionismo:  modernizar el país y la educación, 	superar los traumas nacionales. </a:t>
            </a:r>
          </a:p>
          <a:p>
            <a:pPr>
              <a:buNone/>
            </a:pPr>
            <a:r>
              <a:rPr lang="es-ES" sz="2400" dirty="0"/>
              <a:t>		Sin embargo: resistencia conservadora, conflictividad 	obrera y auge de los nacionalismos</a:t>
            </a:r>
          </a:p>
          <a:p>
            <a:r>
              <a:rPr lang="es-ES" dirty="0"/>
              <a:t>La búsqueda de Europa</a:t>
            </a:r>
          </a:p>
          <a:p>
            <a:pPr>
              <a:buNone/>
            </a:pPr>
            <a:endParaRPr lang="es-E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dirty="0"/>
              <a:t>GENERACIÓN DEL 98</a:t>
            </a:r>
            <a:br>
              <a:rPr lang="es-ES" dirty="0"/>
            </a:br>
            <a:endParaRPr lang="es-ES" dirty="0"/>
          </a:p>
        </p:txBody>
      </p:sp>
      <p:sp>
        <p:nvSpPr>
          <p:cNvPr id="3" name="2 Marcador de contenido"/>
          <p:cNvSpPr>
            <a:spLocks noGrp="1"/>
          </p:cNvSpPr>
          <p:nvPr>
            <p:ph sz="quarter" idx="1"/>
          </p:nvPr>
        </p:nvSpPr>
        <p:spPr/>
        <p:txBody>
          <a:bodyPr>
            <a:normAutofit fontScale="92500"/>
          </a:bodyPr>
          <a:lstStyle/>
          <a:p>
            <a:pPr algn="ctr">
              <a:buNone/>
            </a:pPr>
            <a:r>
              <a:rPr lang="es-ES" dirty="0"/>
              <a:t>	</a:t>
            </a:r>
            <a:r>
              <a:rPr lang="es-ES" dirty="0">
                <a:solidFill>
                  <a:schemeClr val="accent2">
                    <a:lumMod val="50000"/>
                  </a:schemeClr>
                </a:solidFill>
              </a:rPr>
              <a:t>El espíritu de desánimo que asolaba el país ante la pérdida de las colonias, impulsó a los intelectuales españoles, entre ellos a los escritores de la generación del 98, a expresar su angustia y a evocar los valores más representativos de España.</a:t>
            </a:r>
          </a:p>
          <a:p>
            <a:pPr algn="just"/>
            <a:r>
              <a:rPr lang="es-ES" dirty="0"/>
              <a:t>“Grupo de los tres”: </a:t>
            </a:r>
            <a:r>
              <a:rPr lang="es-ES" b="1" dirty="0"/>
              <a:t>Azorín, Pío Baroja y R. de Maeztu</a:t>
            </a:r>
            <a:r>
              <a:rPr lang="es-ES" dirty="0"/>
              <a:t>. (Azorín en </a:t>
            </a:r>
            <a:r>
              <a:rPr lang="es-ES" i="1" dirty="0"/>
              <a:t>Clásicos y modernos, </a:t>
            </a:r>
            <a:r>
              <a:rPr lang="es-ES" dirty="0"/>
              <a:t>1.913). </a:t>
            </a:r>
            <a:r>
              <a:rPr lang="es-ES" sz="2200" dirty="0"/>
              <a:t>Compartían inquietudes y actitudes de protesta, además de preocupación por la situación de España.</a:t>
            </a:r>
          </a:p>
          <a:p>
            <a:pPr algn="just"/>
            <a:r>
              <a:rPr lang="es-ES" dirty="0"/>
              <a:t>Los tres: manifiesto en 1901 denunciando situación. Se incluyeron:  </a:t>
            </a:r>
            <a:r>
              <a:rPr lang="es-ES" b="1" dirty="0"/>
              <a:t>Unamuno, Valle-Inclán y A. Machado</a:t>
            </a:r>
            <a:r>
              <a:rPr lang="es-ES" dirty="0"/>
              <a:t>.</a:t>
            </a:r>
          </a:p>
          <a:p>
            <a:pPr algn="just"/>
            <a:r>
              <a:rPr lang="es-ES" dirty="0"/>
              <a:t>La denominación </a:t>
            </a:r>
            <a:r>
              <a:rPr lang="es-ES" b="1" dirty="0"/>
              <a:t>Generación del 98</a:t>
            </a:r>
            <a:r>
              <a:rPr lang="es-ES" dirty="0"/>
              <a:t> ha sido muy cuestionada, pero se encuentran </a:t>
            </a:r>
            <a:r>
              <a:rPr lang="es-ES" b="1" dirty="0"/>
              <a:t>puntos en común </a:t>
            </a:r>
            <a:r>
              <a:rPr lang="es-ES" dirty="0"/>
              <a:t>en algunas de sus obras.</a:t>
            </a:r>
          </a:p>
          <a:p>
            <a:pPr algn="just"/>
            <a:endParaRPr lang="es-ES" dirty="0"/>
          </a:p>
          <a:p>
            <a:pPr algn="just"/>
            <a:endParaRPr lang="es-ES" i="1" dirty="0"/>
          </a:p>
          <a:p>
            <a:endParaRPr lang="es-ES" dirty="0"/>
          </a:p>
          <a:p>
            <a:endParaRPr lang="es-ES" dirty="0"/>
          </a:p>
          <a:p>
            <a:endParaRPr lang="es-E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a:t>CARACTERÍSTICAS</a:t>
            </a:r>
          </a:p>
        </p:txBody>
      </p:sp>
      <p:sp>
        <p:nvSpPr>
          <p:cNvPr id="3" name="2 Marcador de contenido"/>
          <p:cNvSpPr>
            <a:spLocks noGrp="1"/>
          </p:cNvSpPr>
          <p:nvPr>
            <p:ph sz="quarter" idx="1"/>
          </p:nvPr>
        </p:nvSpPr>
        <p:spPr/>
        <p:txBody>
          <a:bodyPr>
            <a:normAutofit fontScale="92500" lnSpcReduction="10000"/>
          </a:bodyPr>
          <a:lstStyle/>
          <a:p>
            <a:endParaRPr lang="es-ES" dirty="0"/>
          </a:p>
          <a:p>
            <a:r>
              <a:rPr lang="es-ES" dirty="0"/>
              <a:t>Fechas de nacimiento muy cercanas.</a:t>
            </a:r>
          </a:p>
          <a:p>
            <a:r>
              <a:rPr lang="es-ES" dirty="0"/>
              <a:t>Relación entre los componentes.</a:t>
            </a:r>
          </a:p>
          <a:p>
            <a:r>
              <a:rPr lang="es-ES" dirty="0"/>
              <a:t>Suceso generacional del desastre del 98.</a:t>
            </a:r>
          </a:p>
          <a:p>
            <a:r>
              <a:rPr lang="es-ES" dirty="0"/>
              <a:t>Preocupación por el problema de España.</a:t>
            </a:r>
          </a:p>
          <a:p>
            <a:r>
              <a:rPr lang="es-ES" dirty="0"/>
              <a:t>Temas recurrentes.</a:t>
            </a:r>
          </a:p>
          <a:p>
            <a:r>
              <a:rPr lang="es-ES" dirty="0"/>
              <a:t>Inquietudes literarias comunes.</a:t>
            </a:r>
          </a:p>
          <a:p>
            <a:r>
              <a:rPr lang="es-ES" dirty="0"/>
              <a:t>Estilo basado en un lenguaje natural y sobrio.</a:t>
            </a:r>
          </a:p>
          <a:p>
            <a:r>
              <a:rPr lang="es-ES" dirty="0"/>
              <a:t>Ensayo moderno.</a:t>
            </a:r>
          </a:p>
          <a:p>
            <a:endParaRPr lang="es-ES" dirty="0"/>
          </a:p>
          <a:p>
            <a:pPr>
              <a:buNone/>
            </a:pPr>
            <a:r>
              <a:rPr lang="es-ES" sz="2000" dirty="0"/>
              <a:t>NB:  Estos rasgos no se cumplen de manera generalizada, es un “problema” el planteamiento de este grupo como generación.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t>TEMAS</a:t>
            </a:r>
          </a:p>
        </p:txBody>
      </p:sp>
      <p:sp>
        <p:nvSpPr>
          <p:cNvPr id="3" name="Marcador de contenido 2"/>
          <p:cNvSpPr>
            <a:spLocks noGrp="1"/>
          </p:cNvSpPr>
          <p:nvPr>
            <p:ph sz="quarter" idx="1"/>
          </p:nvPr>
        </p:nvSpPr>
        <p:spPr/>
        <p:txBody>
          <a:bodyPr/>
          <a:lstStyle/>
          <a:p>
            <a:r>
              <a:rPr lang="es-ES" dirty="0"/>
              <a:t>El tema de ESPAÑA: reflexión sobre la situación del país e influencia de ideas propias del regeneracionismo, socialismo y krausismo.</a:t>
            </a:r>
          </a:p>
          <a:p>
            <a:pPr marL="0" indent="0">
              <a:buNone/>
            </a:pPr>
            <a:endParaRPr lang="es-ES" dirty="0"/>
          </a:p>
          <a:p>
            <a:r>
              <a:rPr lang="es-ES" dirty="0"/>
              <a:t>El PAISAJE CASTELLANO: punto de partida para las reflexiones y para “condensar” los rasgos pertenecientes al país. </a:t>
            </a:r>
          </a:p>
          <a:p>
            <a:pPr marL="0" indent="0">
              <a:buNone/>
            </a:pPr>
            <a:endParaRPr lang="es-ES" dirty="0"/>
          </a:p>
          <a:p>
            <a:r>
              <a:rPr lang="es-ES" dirty="0"/>
              <a:t>REFLEXIÓN EXISTENCIAL: voluntad, sentido de la vida, muerte, paso del tiempo, existencia o inexistencia de Dios… </a:t>
            </a:r>
          </a:p>
        </p:txBody>
      </p:sp>
    </p:spTree>
    <p:extLst>
      <p:ext uri="{BB962C8B-B14F-4D97-AF65-F5344CB8AC3E}">
        <p14:creationId xmlns:p14="http://schemas.microsoft.com/office/powerpoint/2010/main" val="1744123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t>RASGOS FORMALES</a:t>
            </a:r>
          </a:p>
        </p:txBody>
      </p:sp>
      <p:sp>
        <p:nvSpPr>
          <p:cNvPr id="3" name="Marcador de contenido 2"/>
          <p:cNvSpPr>
            <a:spLocks noGrp="1"/>
          </p:cNvSpPr>
          <p:nvPr>
            <p:ph sz="quarter" idx="1"/>
          </p:nvPr>
        </p:nvSpPr>
        <p:spPr/>
        <p:txBody>
          <a:bodyPr/>
          <a:lstStyle/>
          <a:p>
            <a:endParaRPr lang="es-ES" u="sng" dirty="0"/>
          </a:p>
          <a:p>
            <a:r>
              <a:rPr lang="es-ES" u="sng" dirty="0"/>
              <a:t>Renovación del lenguaje literario</a:t>
            </a:r>
            <a:r>
              <a:rPr lang="es-ES" dirty="0"/>
              <a:t>: sobriedad y naturalidad. Arcaísmos, eliminación de lo superfluo, referentes tradicionales y nuevos. </a:t>
            </a:r>
          </a:p>
          <a:p>
            <a:endParaRPr lang="es-ES" dirty="0"/>
          </a:p>
          <a:p>
            <a:r>
              <a:rPr lang="es-ES" u="sng" dirty="0"/>
              <a:t>Innovación del género novelístico</a:t>
            </a:r>
            <a:r>
              <a:rPr lang="es-ES" dirty="0"/>
              <a:t>: Las ideas más importantes que la acción.</a:t>
            </a:r>
          </a:p>
          <a:p>
            <a:endParaRPr lang="es-ES" dirty="0"/>
          </a:p>
          <a:p>
            <a:r>
              <a:rPr lang="es-ES" u="sng" dirty="0"/>
              <a:t>Revitalización del ensayo</a:t>
            </a:r>
            <a:r>
              <a:rPr lang="es-ES" dirty="0"/>
              <a:t>: Ángel Ganivet, Ramiro de Maeztu, Miguel de Unamuno o Azorín. </a:t>
            </a:r>
          </a:p>
        </p:txBody>
      </p:sp>
    </p:spTree>
    <p:extLst>
      <p:ext uri="{BB962C8B-B14F-4D97-AF65-F5344CB8AC3E}">
        <p14:creationId xmlns:p14="http://schemas.microsoft.com/office/powerpoint/2010/main" val="2402865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a:t>IMPRESIONISMO - EXPRESIONISMO</a:t>
            </a:r>
          </a:p>
        </p:txBody>
      </p:sp>
      <p:pic>
        <p:nvPicPr>
          <p:cNvPr id="4" name="Marcador de contenido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979712" y="1556792"/>
            <a:ext cx="5037680" cy="3229282"/>
          </a:xfrm>
        </p:spPr>
      </p:pic>
      <p:sp>
        <p:nvSpPr>
          <p:cNvPr id="3" name="Rectángulo 2"/>
          <p:cNvSpPr/>
          <p:nvPr/>
        </p:nvSpPr>
        <p:spPr>
          <a:xfrm>
            <a:off x="1475656" y="5199866"/>
            <a:ext cx="6480720" cy="369332"/>
          </a:xfrm>
          <a:prstGeom prst="rect">
            <a:avLst/>
          </a:prstGeom>
        </p:spPr>
        <p:txBody>
          <a:bodyPr wrap="square">
            <a:spAutoFit/>
          </a:bodyPr>
          <a:lstStyle/>
          <a:p>
            <a:r>
              <a:rPr lang="es-ES" dirty="0"/>
              <a:t>El entierro de la sardina (Máscaras en las afueras) – J. G. SOLANA </a:t>
            </a:r>
          </a:p>
        </p:txBody>
      </p:sp>
    </p:spTree>
    <p:extLst>
      <p:ext uri="{BB962C8B-B14F-4D97-AF65-F5344CB8AC3E}">
        <p14:creationId xmlns:p14="http://schemas.microsoft.com/office/powerpoint/2010/main" val="3157713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quarter" idx="1"/>
          </p:nvPr>
        </p:nvSpPr>
        <p:spPr/>
        <p:txBody>
          <a:bodyPr>
            <a:normAutofit lnSpcReduction="10000"/>
          </a:bodyPr>
          <a:lstStyle/>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pPr marL="0" indent="0" algn="ctr">
              <a:buNone/>
            </a:pPr>
            <a:endParaRPr lang="es-ES" dirty="0"/>
          </a:p>
          <a:p>
            <a:pPr marL="0" indent="0" algn="ctr">
              <a:buNone/>
            </a:pPr>
            <a:r>
              <a:rPr lang="es-ES" dirty="0"/>
              <a:t>Saturno devorando a su hijo - GOYA</a:t>
            </a:r>
          </a:p>
          <a:p>
            <a:pPr marL="0" indent="0">
              <a:buNone/>
            </a:pPr>
            <a:endParaRPr lang="es-ES" dirty="0"/>
          </a:p>
        </p:txBody>
      </p:sp>
      <p:sp>
        <p:nvSpPr>
          <p:cNvPr id="4" name="Título 1"/>
          <p:cNvSpPr>
            <a:spLocks noGrp="1"/>
          </p:cNvSpPr>
          <p:nvPr>
            <p:ph type="title"/>
          </p:nvPr>
        </p:nvSpPr>
        <p:spPr/>
        <p:txBody>
          <a:bodyPr/>
          <a:lstStyle/>
          <a:p>
            <a:pPr algn="ctr"/>
            <a:r>
              <a:rPr lang="es-ES" dirty="0"/>
              <a:t>IMPRESIONISMO - EXPRESIONISMO</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8" y="1340768"/>
            <a:ext cx="3456384" cy="4082342"/>
          </a:xfrm>
          <a:prstGeom prst="rect">
            <a:avLst/>
          </a:prstGeom>
        </p:spPr>
      </p:pic>
    </p:spTree>
    <p:extLst>
      <p:ext uri="{BB962C8B-B14F-4D97-AF65-F5344CB8AC3E}">
        <p14:creationId xmlns:p14="http://schemas.microsoft.com/office/powerpoint/2010/main" val="1652547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67544" y="332656"/>
            <a:ext cx="4040188" cy="685800"/>
          </a:xfrm>
        </p:spPr>
        <p:txBody>
          <a:bodyPr/>
          <a:lstStyle/>
          <a:p>
            <a:r>
              <a:rPr lang="es-ES" dirty="0"/>
              <a:t>Antonio Machado </a:t>
            </a:r>
            <a:r>
              <a:rPr lang="es-ES" sz="1800" dirty="0"/>
              <a:t>(Lírica)</a:t>
            </a:r>
            <a:r>
              <a:rPr lang="es-ES" dirty="0"/>
              <a:t>	</a:t>
            </a:r>
          </a:p>
        </p:txBody>
      </p:sp>
      <p:sp>
        <p:nvSpPr>
          <p:cNvPr id="4" name="3 Marcador de texto"/>
          <p:cNvSpPr>
            <a:spLocks noGrp="1"/>
          </p:cNvSpPr>
          <p:nvPr>
            <p:ph type="body" sz="half" idx="3"/>
          </p:nvPr>
        </p:nvSpPr>
        <p:spPr>
          <a:xfrm>
            <a:off x="4644008" y="332656"/>
            <a:ext cx="4032449" cy="720080"/>
          </a:xfrm>
        </p:spPr>
        <p:txBody>
          <a:bodyPr>
            <a:normAutofit/>
          </a:bodyPr>
          <a:lstStyle/>
          <a:p>
            <a:r>
              <a:rPr lang="es-ES" dirty="0"/>
              <a:t>Unamuno</a:t>
            </a:r>
            <a:r>
              <a:rPr lang="es-ES" sz="2800" dirty="0"/>
              <a:t> </a:t>
            </a:r>
            <a:r>
              <a:rPr lang="es-ES" sz="1800" dirty="0"/>
              <a:t>(Narrativa)</a:t>
            </a:r>
          </a:p>
        </p:txBody>
      </p:sp>
      <p:sp>
        <p:nvSpPr>
          <p:cNvPr id="5" name="4 Marcador de contenido"/>
          <p:cNvSpPr>
            <a:spLocks noGrp="1"/>
          </p:cNvSpPr>
          <p:nvPr>
            <p:ph sz="quarter" idx="2"/>
          </p:nvPr>
        </p:nvSpPr>
        <p:spPr>
          <a:xfrm>
            <a:off x="457200" y="1412776"/>
            <a:ext cx="4038600" cy="4759424"/>
          </a:xfrm>
        </p:spPr>
        <p:txBody>
          <a:bodyPr/>
          <a:lstStyle/>
          <a:p>
            <a:r>
              <a:rPr lang="es-ES" sz="1800" dirty="0"/>
              <a:t>Sevilla, 1875</a:t>
            </a:r>
          </a:p>
          <a:p>
            <a:r>
              <a:rPr lang="es-ES" sz="1800" dirty="0"/>
              <a:t>Académico,1927</a:t>
            </a:r>
          </a:p>
          <a:p>
            <a:r>
              <a:rPr lang="es-ES" sz="1800" dirty="0" err="1"/>
              <a:t>Collioure</a:t>
            </a:r>
            <a:r>
              <a:rPr lang="es-ES" sz="1800" dirty="0"/>
              <a:t>,  febrero de 1939</a:t>
            </a:r>
          </a:p>
          <a:p>
            <a:r>
              <a:rPr lang="es-ES" sz="1800" b="1" dirty="0"/>
              <a:t>Características</a:t>
            </a:r>
            <a:r>
              <a:rPr lang="es-ES" sz="1800" dirty="0"/>
              <a:t>: Influencia romántica, perspectiva crítica ante el problema de España y uso de simbología.</a:t>
            </a:r>
          </a:p>
          <a:p>
            <a:r>
              <a:rPr lang="es-ES" sz="1800" b="1" dirty="0"/>
              <a:t>Temas</a:t>
            </a:r>
            <a:r>
              <a:rPr lang="es-ES" sz="1800" dirty="0"/>
              <a:t>: Paso del tiempo, Castilla, España nueva, interés por el paisaje, amor, sueños, personas sin historia,  escepticismo religioso,…</a:t>
            </a:r>
          </a:p>
          <a:p>
            <a:r>
              <a:rPr lang="es-ES" sz="1800" b="1" dirty="0"/>
              <a:t>Estilo</a:t>
            </a:r>
            <a:r>
              <a:rPr lang="es-ES" sz="1800" dirty="0"/>
              <a:t>: Variedad de estrofas, lenguaje poético depurado y “</a:t>
            </a:r>
            <a:r>
              <a:rPr lang="es-ES" sz="1800" dirty="0" err="1"/>
              <a:t>adj</a:t>
            </a:r>
            <a:r>
              <a:rPr lang="es-ES" sz="1800" dirty="0"/>
              <a:t> definidor”.</a:t>
            </a:r>
          </a:p>
          <a:p>
            <a:r>
              <a:rPr lang="es-ES" sz="1800" b="1" dirty="0"/>
              <a:t>Obra</a:t>
            </a:r>
            <a:r>
              <a:rPr lang="es-ES" sz="1800" dirty="0"/>
              <a:t>: </a:t>
            </a:r>
            <a:r>
              <a:rPr lang="es-ES" sz="1800" i="1" dirty="0"/>
              <a:t>Soledades, Campos de Castilla, Nuevas canciones,…</a:t>
            </a:r>
            <a:endParaRPr lang="es-ES" sz="1800" dirty="0"/>
          </a:p>
          <a:p>
            <a:endParaRPr lang="es-ES" dirty="0"/>
          </a:p>
        </p:txBody>
      </p:sp>
      <p:sp>
        <p:nvSpPr>
          <p:cNvPr id="6" name="5 Marcador de contenido"/>
          <p:cNvSpPr>
            <a:spLocks noGrp="1"/>
          </p:cNvSpPr>
          <p:nvPr>
            <p:ph sz="quarter" idx="4"/>
          </p:nvPr>
        </p:nvSpPr>
        <p:spPr>
          <a:xfrm>
            <a:off x="4648200" y="1412776"/>
            <a:ext cx="4038600" cy="4759424"/>
          </a:xfrm>
        </p:spPr>
        <p:txBody>
          <a:bodyPr>
            <a:normAutofit fontScale="92500" lnSpcReduction="20000"/>
          </a:bodyPr>
          <a:lstStyle/>
          <a:p>
            <a:r>
              <a:rPr lang="es-ES" sz="1800" dirty="0"/>
              <a:t>Bilbao, 1864</a:t>
            </a:r>
          </a:p>
          <a:p>
            <a:r>
              <a:rPr lang="es-ES" sz="1800" dirty="0"/>
              <a:t>Salamanca, 1936</a:t>
            </a:r>
          </a:p>
          <a:p>
            <a:r>
              <a:rPr lang="es-ES" sz="1800" b="1" dirty="0" err="1"/>
              <a:t>Nivolas</a:t>
            </a:r>
            <a:r>
              <a:rPr lang="es-ES" sz="1800" dirty="0"/>
              <a:t>:  Concebía la vida como una lucha, como una agonía en busca de una paz que nunca se encuentra.</a:t>
            </a:r>
          </a:p>
          <a:p>
            <a:pPr lvl="1"/>
            <a:r>
              <a:rPr lang="es-ES" sz="1600" dirty="0"/>
              <a:t>Personajes: agonistas (</a:t>
            </a:r>
            <a:r>
              <a:rPr lang="es-ES" sz="1600" b="1" dirty="0"/>
              <a:t>sentimiento trágico de la vida</a:t>
            </a:r>
            <a:r>
              <a:rPr lang="es-ES" sz="1600" dirty="0"/>
              <a:t>).</a:t>
            </a:r>
          </a:p>
          <a:p>
            <a:pPr lvl="1"/>
            <a:r>
              <a:rPr lang="es-ES" sz="1600" dirty="0"/>
              <a:t>Escaso interés espacial y temporal (obras abstractas).</a:t>
            </a:r>
          </a:p>
          <a:p>
            <a:pPr lvl="1"/>
            <a:r>
              <a:rPr lang="es-ES" sz="1600" dirty="0"/>
              <a:t>Importancia de los diálogos.</a:t>
            </a:r>
          </a:p>
          <a:p>
            <a:r>
              <a:rPr lang="es-ES" sz="1800" b="1" dirty="0"/>
              <a:t>Ensayos</a:t>
            </a:r>
            <a:r>
              <a:rPr lang="es-ES" sz="1800" dirty="0"/>
              <a:t>: Preocupación por España, intrahistoria,  reflexiones sobre Dios y la muerte, medita sobre el pasado y el futuro.</a:t>
            </a:r>
          </a:p>
          <a:p>
            <a:r>
              <a:rPr lang="es-ES" sz="1800" b="1" dirty="0"/>
              <a:t>Obra</a:t>
            </a:r>
            <a:r>
              <a:rPr lang="es-ES" sz="1800" dirty="0"/>
              <a:t>:  </a:t>
            </a:r>
          </a:p>
          <a:p>
            <a:pPr lvl="1"/>
            <a:r>
              <a:rPr lang="es-ES" sz="1600" dirty="0"/>
              <a:t>Novelas: </a:t>
            </a:r>
            <a:r>
              <a:rPr lang="es-ES" sz="1600" i="1" dirty="0"/>
              <a:t>Niebla, San Manuel Bueno Mártir, La tía Tula,…</a:t>
            </a:r>
          </a:p>
          <a:p>
            <a:pPr lvl="1"/>
            <a:r>
              <a:rPr lang="es-ES" sz="1600" dirty="0"/>
              <a:t>Ensayos: </a:t>
            </a:r>
            <a:r>
              <a:rPr lang="es-ES" sz="1600" i="1" dirty="0"/>
              <a:t>Del sentimiento trágico de la vida, En torno al casticismo, Vida de Don Quijote y Sancho,…</a:t>
            </a:r>
            <a:endParaRPr lang="es-ES" sz="1600" dirty="0"/>
          </a:p>
          <a:p>
            <a:pPr lvl="1"/>
            <a:endParaRPr lang="es-ES" sz="1500" i="1" dirty="0"/>
          </a:p>
          <a:p>
            <a:pPr>
              <a:buNone/>
            </a:pPr>
            <a:endParaRPr lang="es-ES" sz="1800" dirty="0"/>
          </a:p>
          <a:p>
            <a:pPr lvl="1"/>
            <a:endParaRPr lang="es-E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67544" y="476672"/>
            <a:ext cx="4040188" cy="414883"/>
          </a:xfrm>
        </p:spPr>
        <p:txBody>
          <a:bodyPr/>
          <a:lstStyle/>
          <a:p>
            <a:pPr algn="ctr"/>
            <a:r>
              <a:rPr lang="es-ES" dirty="0"/>
              <a:t>Teatro comercial</a:t>
            </a:r>
          </a:p>
        </p:txBody>
      </p:sp>
      <p:sp>
        <p:nvSpPr>
          <p:cNvPr id="4" name="3 Marcador de texto"/>
          <p:cNvSpPr>
            <a:spLocks noGrp="1"/>
          </p:cNvSpPr>
          <p:nvPr>
            <p:ph type="body" sz="half" idx="3"/>
          </p:nvPr>
        </p:nvSpPr>
        <p:spPr>
          <a:xfrm>
            <a:off x="4572000" y="476672"/>
            <a:ext cx="4041775" cy="424408"/>
          </a:xfrm>
        </p:spPr>
        <p:txBody>
          <a:bodyPr>
            <a:normAutofit lnSpcReduction="10000"/>
          </a:bodyPr>
          <a:lstStyle/>
          <a:p>
            <a:pPr algn="ctr"/>
            <a:r>
              <a:rPr lang="es-ES" dirty="0"/>
              <a:t>Teatro renovador</a:t>
            </a:r>
          </a:p>
        </p:txBody>
      </p:sp>
      <p:sp>
        <p:nvSpPr>
          <p:cNvPr id="5" name="4 Marcador de contenido"/>
          <p:cNvSpPr>
            <a:spLocks noGrp="1"/>
          </p:cNvSpPr>
          <p:nvPr>
            <p:ph sz="quarter" idx="2"/>
          </p:nvPr>
        </p:nvSpPr>
        <p:spPr>
          <a:xfrm>
            <a:off x="539552" y="1412776"/>
            <a:ext cx="4038600" cy="4752528"/>
          </a:xfrm>
        </p:spPr>
        <p:txBody>
          <a:bodyPr>
            <a:normAutofit lnSpcReduction="10000"/>
          </a:bodyPr>
          <a:lstStyle/>
          <a:p>
            <a:pPr algn="ctr">
              <a:buNone/>
            </a:pPr>
            <a:r>
              <a:rPr lang="es-ES" sz="1400" dirty="0"/>
              <a:t>	Este tipo de teatro estaba destinado a </a:t>
            </a:r>
            <a:r>
              <a:rPr lang="es-ES" sz="1400" dirty="0" err="1"/>
              <a:t>sastifacer</a:t>
            </a:r>
            <a:r>
              <a:rPr lang="es-ES" sz="1400" dirty="0"/>
              <a:t> la demanda de entretenimiento por parte del público burgués. Teatro costumbrista, cómico o melodramático, que evita los conflictos ideológicos y continúa con la tendencia dramática tradicional en la que abundan ambientes cuidados al detalle puestas en escena realistas. </a:t>
            </a:r>
          </a:p>
          <a:p>
            <a:pPr algn="ctr">
              <a:buNone/>
            </a:pPr>
            <a:endParaRPr lang="es-ES" sz="1400" dirty="0"/>
          </a:p>
          <a:p>
            <a:r>
              <a:rPr lang="es-ES" sz="1600" b="1" dirty="0"/>
              <a:t>Comedia burguesa o de salón:</a:t>
            </a:r>
          </a:p>
          <a:p>
            <a:pPr algn="ctr">
              <a:buNone/>
            </a:pPr>
            <a:r>
              <a:rPr lang="es-ES" sz="1600" dirty="0"/>
              <a:t> Jacinto Benavente</a:t>
            </a:r>
          </a:p>
          <a:p>
            <a:r>
              <a:rPr lang="es-ES" sz="1600" b="1" dirty="0"/>
              <a:t>Teatro poético en verso: </a:t>
            </a:r>
          </a:p>
          <a:p>
            <a:pPr algn="ctr">
              <a:buNone/>
            </a:pPr>
            <a:r>
              <a:rPr lang="es-ES" sz="1600" dirty="0"/>
              <a:t>Eduardo Marquina</a:t>
            </a:r>
          </a:p>
          <a:p>
            <a:pPr algn="ctr">
              <a:buNone/>
            </a:pPr>
            <a:r>
              <a:rPr lang="es-ES" sz="1600" dirty="0"/>
              <a:t>Francisco Villaespesa</a:t>
            </a:r>
          </a:p>
          <a:p>
            <a:r>
              <a:rPr lang="es-ES" sz="1600" b="1" dirty="0"/>
              <a:t>Teatro cómico: </a:t>
            </a:r>
          </a:p>
          <a:p>
            <a:pPr algn="ctr">
              <a:buNone/>
            </a:pPr>
            <a:r>
              <a:rPr lang="es-ES" sz="1600" dirty="0"/>
              <a:t>Carlos Arniches</a:t>
            </a:r>
          </a:p>
          <a:p>
            <a:pPr algn="ctr">
              <a:buNone/>
            </a:pPr>
            <a:r>
              <a:rPr lang="es-ES" sz="1600" dirty="0"/>
              <a:t>Pedro Muñoz Seca</a:t>
            </a:r>
          </a:p>
          <a:p>
            <a:pPr algn="ctr">
              <a:buNone/>
            </a:pPr>
            <a:r>
              <a:rPr lang="es-ES" sz="1600" dirty="0"/>
              <a:t>los hermanos Álvarez Quintero</a:t>
            </a:r>
          </a:p>
        </p:txBody>
      </p:sp>
      <p:sp>
        <p:nvSpPr>
          <p:cNvPr id="6" name="5 Marcador de contenido"/>
          <p:cNvSpPr>
            <a:spLocks noGrp="1"/>
          </p:cNvSpPr>
          <p:nvPr>
            <p:ph sz="quarter" idx="4"/>
          </p:nvPr>
        </p:nvSpPr>
        <p:spPr>
          <a:xfrm>
            <a:off x="4572000" y="1412776"/>
            <a:ext cx="4038600" cy="4536504"/>
          </a:xfrm>
        </p:spPr>
        <p:txBody>
          <a:bodyPr>
            <a:normAutofit fontScale="92500" lnSpcReduction="10000"/>
          </a:bodyPr>
          <a:lstStyle/>
          <a:p>
            <a:pPr algn="ctr">
              <a:buNone/>
            </a:pPr>
            <a:r>
              <a:rPr lang="es-ES" sz="1500" dirty="0"/>
              <a:t>	La renovación que triunfaba en la narrativa y la lírica que huía del realismo de la etapa anterior, no llegaba con la misma fuerza al género dramático, pues perduraba la tendencia realista y las representaciones con estética y </a:t>
            </a:r>
            <a:r>
              <a:rPr lang="es-ES" sz="1500" dirty="0" err="1"/>
              <a:t>transfondo</a:t>
            </a:r>
            <a:r>
              <a:rPr lang="es-ES" sz="1500" dirty="0"/>
              <a:t> romántico.  Primeros intentos: Unamuno y Valle-Inclán. Nunca gozaron de aceptación, sí más tarde.</a:t>
            </a:r>
          </a:p>
          <a:p>
            <a:pPr algn="ctr">
              <a:buNone/>
            </a:pPr>
            <a:endParaRPr lang="es-ES" sz="1500" dirty="0"/>
          </a:p>
          <a:p>
            <a:r>
              <a:rPr lang="es-ES" sz="1600" b="1" dirty="0"/>
              <a:t>Ramón María del Valle-Inclán:</a:t>
            </a:r>
          </a:p>
          <a:p>
            <a:pPr lvl="1"/>
            <a:r>
              <a:rPr lang="es-ES" sz="1500" b="1" dirty="0"/>
              <a:t>Teatro poético</a:t>
            </a:r>
          </a:p>
          <a:p>
            <a:pPr lvl="1"/>
            <a:r>
              <a:rPr lang="es-ES" sz="1500" b="1" dirty="0"/>
              <a:t>Teatro de ambiente rural y mítico</a:t>
            </a:r>
          </a:p>
          <a:p>
            <a:pPr lvl="1"/>
            <a:r>
              <a:rPr lang="es-ES" sz="1500" b="1" dirty="0"/>
              <a:t>Farsas</a:t>
            </a:r>
          </a:p>
          <a:p>
            <a:pPr lvl="1"/>
            <a:r>
              <a:rPr lang="es-ES" sz="1500" b="1" dirty="0"/>
              <a:t>Esperpentos: </a:t>
            </a:r>
            <a:r>
              <a:rPr lang="es-ES" sz="1500" b="1" i="1" dirty="0"/>
              <a:t>Luces de bohemia</a:t>
            </a:r>
          </a:p>
          <a:p>
            <a:pPr lvl="1"/>
            <a:endParaRPr lang="es-ES" sz="1500" b="1" dirty="0"/>
          </a:p>
          <a:p>
            <a:pPr lvl="1">
              <a:buNone/>
            </a:pPr>
            <a:r>
              <a:rPr lang="es-ES" sz="1500" dirty="0"/>
              <a:t>	</a:t>
            </a:r>
            <a:r>
              <a:rPr lang="es-ES" sz="1500" u="sng" dirty="0"/>
              <a:t>Esperpento</a:t>
            </a:r>
            <a:r>
              <a:rPr lang="es-ES" sz="1500" dirty="0"/>
              <a:t>: deformación grotesca de la realidad aunque se puede interpretar como el fiel reflejo de una realidad imperfecta. Espejos en fachada de un bar en el callejón del gato, Madrid. Imagen deformada: caricatura.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RAMÓN MARÍA DEL VALLE-INCLÁN</a:t>
            </a:r>
          </a:p>
        </p:txBody>
      </p:sp>
      <p:sp>
        <p:nvSpPr>
          <p:cNvPr id="3" name="2 Marcador de contenido"/>
          <p:cNvSpPr>
            <a:spLocks noGrp="1"/>
          </p:cNvSpPr>
          <p:nvPr>
            <p:ph sz="quarter" idx="1"/>
          </p:nvPr>
        </p:nvSpPr>
        <p:spPr/>
        <p:txBody>
          <a:bodyPr>
            <a:normAutofit fontScale="85000" lnSpcReduction="20000"/>
          </a:bodyPr>
          <a:lstStyle/>
          <a:p>
            <a:endParaRPr lang="es-ES" sz="1800" dirty="0"/>
          </a:p>
          <a:p>
            <a:r>
              <a:rPr lang="es-ES" sz="2000" dirty="0"/>
              <a:t>Villanueva de </a:t>
            </a:r>
            <a:r>
              <a:rPr lang="es-ES" sz="2000" dirty="0" err="1"/>
              <a:t>Arosa</a:t>
            </a:r>
            <a:r>
              <a:rPr lang="es-ES" sz="2000" dirty="0"/>
              <a:t> (Pontevedra), 1866</a:t>
            </a:r>
          </a:p>
          <a:p>
            <a:r>
              <a:rPr lang="es-ES" sz="2000" dirty="0"/>
              <a:t>Santiago de Compostela, 1936</a:t>
            </a:r>
          </a:p>
          <a:p>
            <a:r>
              <a:rPr lang="es-ES" sz="2000" dirty="0"/>
              <a:t>Comienza cerca de la estética modernista, pero su estilo va evolucionando,  de manera que atraviesa por varias</a:t>
            </a:r>
            <a:r>
              <a:rPr lang="es-ES" sz="2000" b="1" dirty="0"/>
              <a:t> etapas </a:t>
            </a:r>
            <a:r>
              <a:rPr lang="es-ES" sz="2000" dirty="0"/>
              <a:t>paralelas a sus cambios ideológicos:</a:t>
            </a:r>
          </a:p>
          <a:p>
            <a:pPr lvl="1"/>
            <a:r>
              <a:rPr lang="es-ES" sz="2000" dirty="0"/>
              <a:t>Etapa de las sonatas</a:t>
            </a:r>
          </a:p>
          <a:p>
            <a:pPr lvl="1"/>
            <a:r>
              <a:rPr lang="es-ES" sz="2000" dirty="0"/>
              <a:t>Entre las sonatas y los esperpentos</a:t>
            </a:r>
          </a:p>
          <a:p>
            <a:pPr lvl="1"/>
            <a:r>
              <a:rPr lang="es-ES" sz="2000" dirty="0"/>
              <a:t>Etapa esperpéntica</a:t>
            </a:r>
          </a:p>
          <a:p>
            <a:r>
              <a:rPr lang="es-ES" sz="2000" b="1" dirty="0"/>
              <a:t>Temas en narrativa</a:t>
            </a:r>
            <a:r>
              <a:rPr lang="es-ES" sz="2000" dirty="0"/>
              <a:t>: cambian y evolucionan, ya que sus ideas maduran o se adaptan a la nueva realidad.</a:t>
            </a:r>
          </a:p>
          <a:p>
            <a:pPr lvl="1"/>
            <a:r>
              <a:rPr lang="es-ES" sz="2000" dirty="0"/>
              <a:t>El amor refinado (en sus principios)</a:t>
            </a:r>
          </a:p>
          <a:p>
            <a:pPr lvl="1"/>
            <a:r>
              <a:rPr lang="es-ES" sz="2000" dirty="0"/>
              <a:t>La muerte y la religión</a:t>
            </a:r>
          </a:p>
          <a:p>
            <a:pPr lvl="1"/>
            <a:r>
              <a:rPr lang="es-ES" sz="2000" dirty="0"/>
              <a:t>La España rural, Galicia (leyendas y tradiciones que conviven con la brutalidad y abuso de poder)</a:t>
            </a:r>
          </a:p>
          <a:p>
            <a:pPr lvl="1"/>
            <a:r>
              <a:rPr lang="es-ES" sz="2000" dirty="0"/>
              <a:t>Hechos históricos</a:t>
            </a:r>
          </a:p>
          <a:p>
            <a:r>
              <a:rPr lang="es-ES" sz="2000" b="1" dirty="0"/>
              <a:t>Obras narrativas </a:t>
            </a:r>
            <a:r>
              <a:rPr lang="es-ES" sz="2000" dirty="0"/>
              <a:t>en las que se manifiesta el rechazo al realismo tradicional y muestra su capacidad renovadora:  </a:t>
            </a:r>
          </a:p>
          <a:p>
            <a:pPr>
              <a:buNone/>
            </a:pPr>
            <a:r>
              <a:rPr lang="es-ES" sz="2000" i="1" dirty="0"/>
              <a:t>	Sonatas,  La guerra carlista,  Tirano Banderas y El ruedo ibérico.</a:t>
            </a:r>
            <a:endParaRPr lang="es-ES" sz="2000" dirty="0"/>
          </a:p>
          <a:p>
            <a:pPr lvl="1"/>
            <a:endParaRPr lang="es-ES" sz="1500" dirty="0"/>
          </a:p>
          <a:p>
            <a:pPr lvl="1"/>
            <a:endParaRPr lang="es-E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sz="quarter" idx="1"/>
          </p:nvPr>
        </p:nvSpPr>
        <p:spPr/>
        <p:txBody>
          <a:bodyPr/>
          <a:lstStyle/>
          <a:p>
            <a:r>
              <a:rPr lang="es-ES">
                <a:hlinkClick r:id="rId2"/>
              </a:rPr>
              <a:t>http://www.elpais.com/articulo/madrid/callejon/Gato/elpepiespmad/20080220elpmad_15/Tes</a:t>
            </a:r>
            <a:endParaRPr lang="es-ES"/>
          </a:p>
          <a:p>
            <a:endParaRPr lang="es-E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en">
  <a:themeElements>
    <a:clrScheme name="Orige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e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e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181</TotalTime>
  <Words>667</Words>
  <Application>Microsoft Office PowerPoint</Application>
  <PresentationFormat>Presentación en pantalla (4:3)</PresentationFormat>
  <Paragraphs>170</Paragraphs>
  <Slides>18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18</vt:i4>
      </vt:variant>
    </vt:vector>
  </HeadingPairs>
  <TitlesOfParts>
    <vt:vector size="23" baseType="lpstr">
      <vt:lpstr>Bookman Old Style</vt:lpstr>
      <vt:lpstr>Gill Sans MT</vt:lpstr>
      <vt:lpstr>Wingdings</vt:lpstr>
      <vt:lpstr>Wingdings 3</vt:lpstr>
      <vt:lpstr>Origen</vt:lpstr>
      <vt:lpstr>MODERNISMO</vt:lpstr>
      <vt:lpstr>CRISIS FINISECULAR</vt:lpstr>
      <vt:lpstr>INFLUENCIAS DEL MODERNISMO</vt:lpstr>
      <vt:lpstr>CARACTERÍSTICAS</vt:lpstr>
      <vt:lpstr>POESÍA</vt:lpstr>
      <vt:lpstr>Rubén Darío y Juan R. Jiménez</vt:lpstr>
      <vt:lpstr>GENERACIÓN DEL 98</vt:lpstr>
      <vt:lpstr>CAMBIO DE SIGLO.  COLAPSO Y REGENARACIONISMO</vt:lpstr>
      <vt:lpstr>GENERACIÓN DEL 98 </vt:lpstr>
      <vt:lpstr>CARACTERÍSTICAS</vt:lpstr>
      <vt:lpstr>TEMAS</vt:lpstr>
      <vt:lpstr>RASGOS FORMALES</vt:lpstr>
      <vt:lpstr>IMPRESIONISMO - EXPRESIONISMO</vt:lpstr>
      <vt:lpstr>IMPRESIONISMO - EXPRESIONISMO</vt:lpstr>
      <vt:lpstr>Presentación de PowerPoint</vt:lpstr>
      <vt:lpstr>Presentación de PowerPoint</vt:lpstr>
      <vt:lpstr>RAMÓN MARÍA DEL VALLE-INCLÁN</vt:lpstr>
      <vt:lpstr>Presentación de PowerPoint</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MODERNISMO</dc:title>
  <dc:creator>PORTATIL1</dc:creator>
  <cp:lastModifiedBy>María Doménech Ballester</cp:lastModifiedBy>
  <cp:revision>39</cp:revision>
  <dcterms:created xsi:type="dcterms:W3CDTF">2010-11-11T05:20:46Z</dcterms:created>
  <dcterms:modified xsi:type="dcterms:W3CDTF">2016-11-08T06:01:53Z</dcterms:modified>
</cp:coreProperties>
</file>