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4" r:id="rId3"/>
    <p:sldId id="257" r:id="rId4"/>
    <p:sldId id="259" r:id="rId5"/>
    <p:sldId id="258" r:id="rId6"/>
    <p:sldId id="260" r:id="rId7"/>
    <p:sldId id="262" r:id="rId8"/>
    <p:sldId id="261" r:id="rId9"/>
    <p:sldId id="263" r:id="rId10"/>
    <p:sldId id="265" r:id="rId11"/>
    <p:sldId id="266" r:id="rId12"/>
    <p:sldId id="271" r:id="rId13"/>
    <p:sldId id="270" r:id="rId14"/>
    <p:sldId id="267" r:id="rId15"/>
    <p:sldId id="269" r:id="rId16"/>
    <p:sldId id="268" r:id="rId17"/>
    <p:sldId id="273" r:id="rId18"/>
    <p:sldId id="274" r:id="rId19"/>
    <p:sldId id="272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7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FB8BD-92B9-49A1-8DF2-8E41981C069C}" type="datetimeFigureOut">
              <a:rPr lang="es-ES" smtClean="0"/>
              <a:t>22/03/2023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54280-2D3C-4F58-AB80-62FEA27BE5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7792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54280-2D3C-4F58-AB80-62FEA27BE55E}" type="slidenum">
              <a:rPr lang="es-ES" smtClean="0"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54280-2D3C-4F58-AB80-62FEA27BE55E}" type="slidenum">
              <a:rPr lang="es-ES" smtClean="0"/>
              <a:t>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A9BCC-4D34-4B1E-A988-1466844605FA}" type="datetime1">
              <a:rPr lang="es-ES" smtClean="0"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7BA7A-CC35-4DF5-80BA-D1921BCE6059}" type="datetime1">
              <a:rPr lang="es-ES" smtClean="0"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4DA8-EDF5-42CC-A7BD-A87192F27AEA}" type="datetime1">
              <a:rPr lang="es-ES" smtClean="0"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E6CC9-71A7-4EE5-9A78-86056223888D}" type="datetime1">
              <a:rPr lang="es-ES" smtClean="0"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B7D40-236F-4712-89A3-02051C562374}" type="datetime1">
              <a:rPr lang="es-ES" smtClean="0"/>
              <a:t>22/03/2023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95473-075C-44FF-AF36-54A7F2861872}" type="datetime1">
              <a:rPr lang="es-ES" smtClean="0"/>
              <a:t>22/03/2023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EAF34-DEEB-4A54-B020-75D348EEF494}" type="datetime1">
              <a:rPr lang="es-ES" smtClean="0"/>
              <a:t>22/03/2023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4C577-F82B-44A4-92F9-5648BE2DB056}" type="datetime1">
              <a:rPr lang="es-ES" smtClean="0"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68E62-0651-4DE8-BF97-98CB64CEA859}" type="datetime1">
              <a:rPr lang="es-ES" smtClean="0"/>
              <a:t>22/03/2023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1583-29DE-4FCA-9A34-47EE0C95DBA4}" type="datetime1">
              <a:rPr lang="es-ES" smtClean="0"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3CB42-E20C-4359-AABA-838FF7E85C66}" type="datetime1">
              <a:rPr lang="es-ES" smtClean="0"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A2378-6899-43F2-9A7A-93DB14C31DC5}" type="datetime1">
              <a:rPr lang="es-ES" smtClean="0"/>
              <a:t>22/03/2023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Léxico y Semántica - 4º ESO - María Doménech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B5088-DA1B-457C-BDC6-AB82B469207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uscon.rae.es/draeI/SrvltObtenerHtml?origen=RAE&amp;LEMA=cant&#243;n&amp;SUPIND=1&amp;CAREXT=10000&amp;NEDIC=No" TargetMode="External"/><Relationship Id="rId2" Type="http://schemas.openxmlformats.org/officeDocument/2006/relationships/hyperlink" Target="http://buscon.rae.es/draeI/SrvltObtenerHtml?origen=RAE&amp;LEMA=cantar&amp;SUPIND=1&amp;CAREXT=10000&amp;NEDIC=No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54">
            <a:extLst>
              <a:ext uri="{FF2B5EF4-FFF2-40B4-BE49-F238E27FC236}">
                <a16:creationId xmlns:a16="http://schemas.microsoft.com/office/drawing/2014/main" id="{DF05ACD0-FF4A-4F8F-B5C5-6A4EBD0D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56">
            <a:extLst>
              <a:ext uri="{FF2B5EF4-FFF2-40B4-BE49-F238E27FC236}">
                <a16:creationId xmlns:a16="http://schemas.microsoft.com/office/drawing/2014/main" id="{4C9AFA28-B5ED-4346-9AF7-68A157F16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04456" y="1380564"/>
            <a:ext cx="3421026" cy="2346229"/>
          </a:xfrm>
        </p:spPr>
        <p:txBody>
          <a:bodyPr anchor="b">
            <a:normAutofit/>
          </a:bodyPr>
          <a:lstStyle/>
          <a:p>
            <a:br>
              <a:rPr lang="es-ES" sz="2800" b="1">
                <a:solidFill>
                  <a:srgbClr val="595959"/>
                </a:solidFill>
              </a:rPr>
            </a:br>
            <a:r>
              <a:rPr lang="es-ES" sz="2800" b="1">
                <a:solidFill>
                  <a:srgbClr val="595959"/>
                </a:solidFill>
              </a:rPr>
              <a:t>LÉXICO Y SEMÁNTICA</a:t>
            </a:r>
            <a:br>
              <a:rPr lang="es-ES" sz="2800" b="1">
                <a:solidFill>
                  <a:srgbClr val="595959"/>
                </a:solidFill>
              </a:rPr>
            </a:br>
            <a:r>
              <a:rPr lang="es-ES" sz="2800" b="1" i="1">
                <a:solidFill>
                  <a:srgbClr val="595959"/>
                </a:solidFill>
              </a:rPr>
              <a:t>El día E en Santa Ana  </a:t>
            </a:r>
            <a:br>
              <a:rPr lang="es-ES" sz="2800" b="1" i="1">
                <a:solidFill>
                  <a:srgbClr val="595959"/>
                </a:solidFill>
              </a:rPr>
            </a:br>
            <a:r>
              <a:rPr lang="es-ES" sz="2800" b="1" i="1">
                <a:solidFill>
                  <a:srgbClr val="595959"/>
                </a:solidFill>
              </a:rPr>
              <a:t>12 mayo 2023</a:t>
            </a:r>
            <a:endParaRPr lang="es-ES" sz="2800" b="1">
              <a:solidFill>
                <a:srgbClr val="595959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0135" y="4412593"/>
            <a:ext cx="3421026" cy="1064842"/>
          </a:xfrm>
        </p:spPr>
        <p:txBody>
          <a:bodyPr anchor="t">
            <a:normAutofit/>
          </a:bodyPr>
          <a:lstStyle/>
          <a:p>
            <a:r>
              <a:rPr lang="es-ES" sz="1400" b="1">
                <a:solidFill>
                  <a:srgbClr val="595959"/>
                </a:solidFill>
              </a:rPr>
              <a:t>LENGUA Y LITERATURA ESPAÑOLA </a:t>
            </a:r>
          </a:p>
          <a:p>
            <a:r>
              <a:rPr lang="es-ES" sz="1400" b="1">
                <a:solidFill>
                  <a:srgbClr val="595959"/>
                </a:solidFill>
              </a:rPr>
              <a:t>3ª EVALUACIÓN</a:t>
            </a:r>
          </a:p>
          <a:p>
            <a:r>
              <a:rPr lang="es-ES" sz="1400" b="1">
                <a:solidFill>
                  <a:srgbClr val="595959"/>
                </a:solidFill>
              </a:rPr>
              <a:t>Arantxa García y María Doménech</a:t>
            </a:r>
            <a:endParaRPr lang="es-ES" sz="1400" b="1" dirty="0">
              <a:solidFill>
                <a:srgbClr val="595959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 rot="16200000">
            <a:off x="-1275588" y="3246120"/>
            <a:ext cx="30861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s-ES" sz="600"/>
              <a:t>Léxico y Semántica - 4º ESO - María Doménech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0B9CB21-455A-4782-BC29-5A2BFE2F5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660" y="1380565"/>
            <a:ext cx="2744903" cy="4096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2132856"/>
            <a:ext cx="8229600" cy="1143000"/>
          </a:xfrm>
        </p:spPr>
        <p:txBody>
          <a:bodyPr/>
          <a:lstStyle/>
          <a:p>
            <a:r>
              <a:rPr lang="es-ES" b="1" dirty="0">
                <a:solidFill>
                  <a:srgbClr val="C00000"/>
                </a:solidFill>
              </a:rPr>
              <a:t>LÉXICO</a:t>
            </a: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20008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s-ES" dirty="0"/>
          </a:p>
          <a:p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LÉXICO HEREDADO: </a:t>
            </a:r>
            <a:r>
              <a:rPr lang="es-ES" sz="2800" dirty="0"/>
              <a:t>Proviene del principalmente del </a:t>
            </a:r>
            <a:r>
              <a:rPr lang="es-ES" sz="2800" b="1" dirty="0">
                <a:solidFill>
                  <a:srgbClr val="FF0000"/>
                </a:solidFill>
              </a:rPr>
              <a:t>latín</a:t>
            </a:r>
            <a:r>
              <a:rPr lang="es-ES" sz="2800" dirty="0"/>
              <a:t>, pero también del: árabe, lenguas germánicas, inglés, francés…</a:t>
            </a:r>
          </a:p>
          <a:p>
            <a:endParaRPr lang="es-ES" dirty="0"/>
          </a:p>
          <a:p>
            <a:r>
              <a:rPr lang="es-ES" b="1" dirty="0">
                <a:solidFill>
                  <a:srgbClr val="00B0F0"/>
                </a:solidFill>
              </a:rPr>
              <a:t>LÉXICO AMPLIADO: </a:t>
            </a:r>
            <a:r>
              <a:rPr lang="es-ES" sz="2800" dirty="0"/>
              <a:t>Es el que se forma por diferentes procedimientos, que son:</a:t>
            </a:r>
          </a:p>
          <a:p>
            <a:pPr lvl="1">
              <a:buFontTx/>
              <a:buChar char="-"/>
            </a:pPr>
            <a:r>
              <a:rPr lang="es-ES" dirty="0"/>
              <a:t>Renovación</a:t>
            </a:r>
          </a:p>
          <a:p>
            <a:pPr lvl="1">
              <a:buFontTx/>
              <a:buChar char="-"/>
            </a:pPr>
            <a:r>
              <a:rPr lang="es-ES" dirty="0"/>
              <a:t>Formación</a:t>
            </a:r>
          </a:p>
          <a:p>
            <a:pPr lvl="1">
              <a:buFontTx/>
              <a:buChar char="-"/>
            </a:pPr>
            <a:r>
              <a:rPr lang="es-ES" dirty="0"/>
              <a:t>Abreviación</a:t>
            </a:r>
          </a:p>
          <a:p>
            <a:pPr lvl="1">
              <a:buFontTx/>
              <a:buChar char="-"/>
            </a:pPr>
            <a:r>
              <a:rPr lang="es-ES" dirty="0"/>
              <a:t>Préstamos o extranjerismos		</a:t>
            </a:r>
            <a:r>
              <a:rPr lang="es-ES" b="1" dirty="0">
                <a:solidFill>
                  <a:srgbClr val="FF0000"/>
                </a:solidFill>
              </a:rPr>
              <a:t> PÁG. 84</a:t>
            </a:r>
            <a:endParaRPr lang="es-ES" dirty="0"/>
          </a:p>
          <a:p>
            <a:pPr>
              <a:buNone/>
            </a:pPr>
            <a:endParaRPr lang="es-ES" dirty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64024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403648" y="980728"/>
          <a:ext cx="6336708" cy="5256590"/>
        </p:xfrm>
        <a:graphic>
          <a:graphicData uri="http://schemas.openxmlformats.org/drawingml/2006/table">
            <a:tbl>
              <a:tblPr/>
              <a:tblGrid>
                <a:gridCol w="1584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724">
                <a:tc rowSpan="2">
                  <a:txBody>
                    <a:bodyPr/>
                    <a:lstStyle/>
                    <a:p>
                      <a:r>
                        <a:rPr lang="es-ES" sz="1500" baseline="0" dirty="0"/>
                        <a:t>Lenguas prerromanas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aseline="0" dirty="0"/>
                        <a:t>celta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500" i="1" baseline="0"/>
                        <a:t>berro, brezo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7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baseline="0" dirty="0"/>
                        <a:t>vasco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500" i="1" baseline="0"/>
                        <a:t>aquelarre, zamarra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724">
                <a:tc>
                  <a:txBody>
                    <a:bodyPr/>
                    <a:lstStyle/>
                    <a:p>
                      <a:r>
                        <a:rPr lang="es-ES" sz="1500" baseline="0"/>
                        <a:t>Latín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s-ES" sz="1500" i="1" baseline="0" dirty="0"/>
                        <a:t>bueno, malo, ser, estar</a:t>
                      </a:r>
                      <a:r>
                        <a:rPr lang="es-ES" sz="1500" baseline="0" dirty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724">
                <a:tc rowSpan="5">
                  <a:txBody>
                    <a:bodyPr/>
                    <a:lstStyle/>
                    <a:p>
                      <a:r>
                        <a:rPr lang="es-ES" sz="1500" baseline="0" dirty="0"/>
                        <a:t>Lenguas que han convivido con el castellano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aseline="0"/>
                        <a:t>árabe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500" i="1" baseline="0"/>
                        <a:t>rincón, alfombra, acequia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426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baseline="0"/>
                        <a:t>lenguas germánicas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500" i="1" baseline="0"/>
                        <a:t>guerra, rico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180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baseline="0"/>
                        <a:t>lenguas indígenas americanas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500" i="1" baseline="0"/>
                        <a:t>maíz, chocolate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7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500" baseline="0"/>
                        <a:t>otras lenguas peninsulares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aseline="0"/>
                        <a:t>gallego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i="1" baseline="0"/>
                        <a:t>(morriña)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7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baseline="0"/>
                        <a:t>catalán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i="1" baseline="0"/>
                        <a:t>(papel)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724">
                <a:tc rowSpan="3">
                  <a:txBody>
                    <a:bodyPr/>
                    <a:lstStyle/>
                    <a:p>
                      <a:r>
                        <a:rPr lang="es-ES" sz="1500" baseline="0" dirty="0"/>
                        <a:t>Otras lenguas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aseline="0"/>
                        <a:t>inglés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500" i="1" baseline="0"/>
                        <a:t>líder, cheque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7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baseline="0"/>
                        <a:t>francés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500" i="1" baseline="0"/>
                        <a:t>bidón, buque</a:t>
                      </a:r>
                      <a:r>
                        <a:rPr lang="es-ES" sz="1500" baseline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72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500" baseline="0" dirty="0"/>
                        <a:t>italiano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s-ES" sz="1500" i="1" baseline="0" dirty="0"/>
                        <a:t>novela, confeti</a:t>
                      </a:r>
                      <a:r>
                        <a:rPr lang="es-ES" sz="1500" baseline="0" dirty="0"/>
                        <a:t> </a:t>
                      </a:r>
                    </a:p>
                  </a:txBody>
                  <a:tcPr marL="76679" marR="76679" marT="38340" marB="383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LÉXICO HEREDADO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20008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Marcador de texto"/>
          <p:cNvSpPr>
            <a:spLocks noGrp="1"/>
          </p:cNvSpPr>
          <p:nvPr>
            <p:ph type="body" idx="1"/>
          </p:nvPr>
        </p:nvSpPr>
        <p:spPr>
          <a:xfrm>
            <a:off x="0" y="1124744"/>
            <a:ext cx="3888432" cy="2160240"/>
          </a:xfrm>
        </p:spPr>
        <p:txBody>
          <a:bodyPr>
            <a:normAutofit fontScale="62500" lnSpcReduction="20000"/>
          </a:bodyPr>
          <a:lstStyle/>
          <a:p>
            <a:pPr algn="ctr"/>
            <a:endParaRPr lang="es-ES" dirty="0"/>
          </a:p>
          <a:p>
            <a:pPr algn="ctr"/>
            <a:r>
              <a:rPr lang="es-ES" dirty="0"/>
              <a:t>PALABRAS PATRIMONIALES: </a:t>
            </a:r>
          </a:p>
          <a:p>
            <a:pPr algn="ctr"/>
            <a:r>
              <a:rPr lang="es-ES" b="0" dirty="0"/>
              <a:t>Son las palabras castellanas que tienen su origen en el latín y que sufrieron algunas transformaciones fonéticas y semánticas a lo largo de los siglos. Estas transformaciones se produjeron en su mayoría hasta el siglo XVIII, </a:t>
            </a:r>
          </a:p>
          <a:p>
            <a:pPr algn="ctr"/>
            <a:r>
              <a:rPr lang="es-ES" b="0" dirty="0"/>
              <a:t>en el que queda fijado el sistema fonológico español en sus aspectos más importantes.</a:t>
            </a:r>
          </a:p>
          <a:p>
            <a:pPr algn="ctr"/>
            <a:endParaRPr lang="es-ES" dirty="0"/>
          </a:p>
        </p:txBody>
      </p:sp>
      <p:sp>
        <p:nvSpPr>
          <p:cNvPr id="11" name="10 Marcador de texto"/>
          <p:cNvSpPr>
            <a:spLocks noGrp="1"/>
          </p:cNvSpPr>
          <p:nvPr>
            <p:ph type="body" sz="quarter" idx="3"/>
          </p:nvPr>
        </p:nvSpPr>
        <p:spPr>
          <a:xfrm>
            <a:off x="251520" y="3284984"/>
            <a:ext cx="3168352" cy="136815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s-ES" dirty="0"/>
              <a:t>CULTISMOS: </a:t>
            </a:r>
          </a:p>
          <a:p>
            <a:pPr algn="ctr"/>
            <a:r>
              <a:rPr lang="es-ES" b="0" dirty="0"/>
              <a:t>Son las palabras de origen latino que se han incorporado al castellano sin apenas sufrir cambios ni transformaciones.</a:t>
            </a:r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4"/>
          </p:nvPr>
        </p:nvSpPr>
        <p:spPr>
          <a:xfrm>
            <a:off x="3491880" y="3429000"/>
            <a:ext cx="5112568" cy="1080120"/>
          </a:xfrm>
          <a:ln cmpd="sng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b="1" i="1" dirty="0"/>
              <a:t>Bóvido</a:t>
            </a:r>
            <a:r>
              <a:rPr lang="es-ES" dirty="0"/>
              <a:t>, de </a:t>
            </a:r>
            <a:r>
              <a:rPr lang="es-ES" i="1" dirty="0" err="1"/>
              <a:t>bove</a:t>
            </a:r>
            <a:r>
              <a:rPr lang="es-ES" dirty="0"/>
              <a:t> («buey»)</a:t>
            </a:r>
            <a:endParaRPr lang="es-ES" i="1" dirty="0"/>
          </a:p>
          <a:p>
            <a:pPr algn="ctr">
              <a:buNone/>
            </a:pPr>
            <a:r>
              <a:rPr lang="es-ES" b="1" i="1" dirty="0"/>
              <a:t>Apicultor</a:t>
            </a:r>
            <a:r>
              <a:rPr lang="es-ES" dirty="0"/>
              <a:t> , de </a:t>
            </a:r>
            <a:r>
              <a:rPr lang="es-ES" i="1" dirty="0" err="1"/>
              <a:t>apicula</a:t>
            </a:r>
            <a:r>
              <a:rPr lang="es-ES" dirty="0"/>
              <a:t>(«abeja»)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13" name="4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accent2">
                    <a:lumMod val="75000"/>
                  </a:schemeClr>
                </a:solidFill>
              </a:rPr>
              <a:t>LÉXICO HEREDADO: LATÍN 	</a:t>
            </a:r>
            <a:r>
              <a:rPr lang="es-ES" sz="2400" b="1" dirty="0">
                <a:solidFill>
                  <a:srgbClr val="FF0000"/>
                </a:solidFill>
              </a:rPr>
              <a:t>PÁG. 85</a:t>
            </a:r>
            <a:endParaRPr lang="es-E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" name="13 Imagen" descr="PATRIM CULTISM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1556792"/>
            <a:ext cx="5123648" cy="1080120"/>
          </a:xfrm>
          <a:prstGeom prst="rect">
            <a:avLst/>
          </a:prstGeom>
        </p:spPr>
      </p:pic>
      <p:pic>
        <p:nvPicPr>
          <p:cNvPr id="16" name="15 Imagen" descr="doblet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5445224"/>
            <a:ext cx="5286375" cy="800100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179512" y="5013176"/>
            <a:ext cx="36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DOBLETES: </a:t>
            </a:r>
          </a:p>
          <a:p>
            <a:pPr algn="ctr"/>
            <a:r>
              <a:rPr lang="es-ES" sz="1400" dirty="0"/>
              <a:t>En algunos casos, una misma palabra latina ha dado en castellano una forma patrimonial y un cultismo. Aunque diferentes en su forma, estas palabras, conocidas como dobletes, suelen compartir, gracias a su mismo origen, un significado común.</a:t>
            </a:r>
          </a:p>
          <a:p>
            <a:pPr algn="ctr"/>
            <a:endParaRPr lang="es-ES" sz="2400" b="1" dirty="0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64024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b="1" dirty="0">
                <a:solidFill>
                  <a:srgbClr val="00B0F0"/>
                </a:solidFill>
              </a:rPr>
            </a:br>
            <a:r>
              <a:rPr lang="es-ES" b="1" dirty="0">
                <a:solidFill>
                  <a:srgbClr val="00B0F0"/>
                </a:solidFill>
              </a:rPr>
              <a:t>LÉXICO AMPLIADO: Renovación</a:t>
            </a:r>
            <a:br>
              <a:rPr lang="es-ES" dirty="0"/>
            </a:br>
            <a:endParaRPr lang="es-E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/>
              <a:t>ARCAÍSMOS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sz="half" idx="2"/>
          </p:nvPr>
        </p:nvSpPr>
        <p:spPr>
          <a:xfrm>
            <a:off x="251520" y="2060848"/>
            <a:ext cx="4040188" cy="39512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dirty="0"/>
              <a:t>	</a:t>
            </a:r>
          </a:p>
          <a:p>
            <a:pPr>
              <a:buNone/>
            </a:pPr>
            <a:r>
              <a:rPr lang="es-ES" dirty="0"/>
              <a:t>	Palabras o expresiones de la lengua que en algún momento han dejado de usarse:</a:t>
            </a:r>
          </a:p>
          <a:p>
            <a:pPr algn="ctr">
              <a:buNone/>
            </a:pPr>
            <a:r>
              <a:rPr lang="es-ES" i="1" dirty="0"/>
              <a:t>do</a:t>
            </a:r>
            <a:r>
              <a:rPr lang="es-ES" dirty="0"/>
              <a:t> (donde) </a:t>
            </a:r>
          </a:p>
          <a:p>
            <a:pPr algn="ctr">
              <a:buNone/>
            </a:pPr>
            <a:r>
              <a:rPr lang="es-ES" i="1" dirty="0"/>
              <a:t>otrora</a:t>
            </a:r>
            <a:r>
              <a:rPr lang="es-ES" dirty="0"/>
              <a:t> (en otro tiempo o lugar)</a:t>
            </a:r>
          </a:p>
          <a:p>
            <a:pPr algn="ctr">
              <a:buNone/>
            </a:pPr>
            <a:endParaRPr lang="es-ES" i="1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ES" dirty="0"/>
              <a:t>NEOLOGISMOS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dirty="0"/>
              <a:t>Palabras de reciente creación o incorporación: </a:t>
            </a:r>
          </a:p>
          <a:p>
            <a:endParaRPr lang="es-ES" u="sng" dirty="0"/>
          </a:p>
          <a:p>
            <a:r>
              <a:rPr lang="es-ES" u="sng" dirty="0"/>
              <a:t>Origen griego y/o latino</a:t>
            </a:r>
            <a:r>
              <a:rPr lang="es-ES" dirty="0"/>
              <a:t>: </a:t>
            </a:r>
          </a:p>
          <a:p>
            <a:pPr>
              <a:buNone/>
            </a:pPr>
            <a:r>
              <a:rPr lang="es-ES" i="1" dirty="0"/>
              <a:t>	aeronave, radiografía </a:t>
            </a:r>
          </a:p>
          <a:p>
            <a:r>
              <a:rPr lang="es-ES" u="sng" dirty="0"/>
              <a:t>Origen de otro idioma</a:t>
            </a:r>
            <a:r>
              <a:rPr lang="es-ES" dirty="0"/>
              <a:t>:</a:t>
            </a:r>
          </a:p>
          <a:p>
            <a:pPr>
              <a:buNone/>
            </a:pPr>
            <a:r>
              <a:rPr lang="es-ES" i="1" dirty="0"/>
              <a:t>	batuta, escáner</a:t>
            </a:r>
          </a:p>
          <a:p>
            <a:pPr>
              <a:buNone/>
            </a:pPr>
            <a:endParaRPr lang="es-ES" dirty="0"/>
          </a:p>
          <a:p>
            <a:pPr algn="r">
              <a:buNone/>
            </a:pPr>
            <a:r>
              <a:rPr lang="es-ES" b="1" dirty="0">
                <a:solidFill>
                  <a:srgbClr val="FF0000"/>
                </a:solidFill>
              </a:rPr>
              <a:t>PÁG. 86</a:t>
            </a:r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br>
              <a:rPr lang="es-ES" b="1" dirty="0">
                <a:solidFill>
                  <a:srgbClr val="00B0F0"/>
                </a:solidFill>
              </a:rPr>
            </a:br>
            <a:r>
              <a:rPr lang="es-ES" b="1" dirty="0">
                <a:solidFill>
                  <a:srgbClr val="00B0F0"/>
                </a:solidFill>
              </a:rPr>
              <a:t>LÉXICO AMPLIADO: </a:t>
            </a:r>
            <a:r>
              <a:rPr lang="es-ES" dirty="0">
                <a:solidFill>
                  <a:srgbClr val="00B0F0"/>
                </a:solidFill>
              </a:rPr>
              <a:t>Formación </a:t>
            </a:r>
            <a:r>
              <a:rPr lang="es-ES" sz="1600" b="1" dirty="0">
                <a:solidFill>
                  <a:srgbClr val="FF0000"/>
                </a:solidFill>
              </a:rPr>
              <a:t>(MORFOLOGÍA)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es-ES" u="sng" dirty="0"/>
              <a:t>Derivación</a:t>
            </a:r>
            <a:r>
              <a:rPr lang="es-ES" dirty="0"/>
              <a:t>: Prefijación y Sufijación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empapelar, papelería, papelera</a:t>
            </a:r>
          </a:p>
          <a:p>
            <a:pPr>
              <a:buNone/>
            </a:pP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	desmotivación, impropio</a:t>
            </a:r>
            <a:endParaRPr lang="es-E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" u="sng" dirty="0"/>
              <a:t>Composición</a:t>
            </a:r>
            <a:r>
              <a:rPr lang="es-ES" dirty="0"/>
              <a:t>: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guardabosques, pararrayos</a:t>
            </a:r>
            <a:endParaRPr lang="es-E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s-ES" u="sng" dirty="0"/>
              <a:t>Parasíntesis</a:t>
            </a:r>
            <a:r>
              <a:rPr lang="es-ES" dirty="0"/>
              <a:t>: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ensombrecer, enviudar</a:t>
            </a:r>
          </a:p>
          <a:p>
            <a:pPr algn="r">
              <a:buNone/>
            </a:pPr>
            <a:endParaRPr lang="es-ES" sz="2000" b="1" dirty="0">
              <a:solidFill>
                <a:srgbClr val="FF0000"/>
              </a:solidFill>
            </a:endParaRPr>
          </a:p>
          <a:p>
            <a:pPr algn="r">
              <a:buNone/>
            </a:pPr>
            <a:endParaRPr lang="es-ES" sz="2000" b="1" dirty="0">
              <a:solidFill>
                <a:srgbClr val="FF0000"/>
              </a:solidFill>
            </a:endParaRPr>
          </a:p>
          <a:p>
            <a:pPr algn="r">
              <a:buNone/>
            </a:pPr>
            <a:r>
              <a:rPr lang="es-ES" sz="2400" b="1" dirty="0">
                <a:solidFill>
                  <a:srgbClr val="FF0000"/>
                </a:solidFill>
              </a:rPr>
              <a:t>PÁG. 84, 87 y 88</a:t>
            </a:r>
          </a:p>
          <a:p>
            <a:pPr algn="r">
              <a:buNone/>
            </a:pPr>
            <a:endParaRPr lang="es-E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s-ES" b="1" dirty="0">
                <a:solidFill>
                  <a:srgbClr val="00B0F0"/>
                </a:solidFill>
              </a:rPr>
            </a:br>
            <a:r>
              <a:rPr lang="es-ES" b="1" dirty="0">
                <a:solidFill>
                  <a:srgbClr val="00B0F0"/>
                </a:solidFill>
              </a:rPr>
              <a:t>LÉXICO AMPLIADO:</a:t>
            </a:r>
            <a:r>
              <a:rPr lang="es-ES" dirty="0">
                <a:solidFill>
                  <a:srgbClr val="00B0F0"/>
                </a:solidFill>
              </a:rPr>
              <a:t> Abreviación</a:t>
            </a:r>
            <a:br>
              <a:rPr lang="es-ES" dirty="0"/>
            </a:b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endParaRPr lang="es-ES" dirty="0"/>
          </a:p>
          <a:p>
            <a:r>
              <a:rPr lang="es-ES" u="sng" dirty="0"/>
              <a:t>Acortamientos</a:t>
            </a:r>
            <a:r>
              <a:rPr lang="es-ES" dirty="0"/>
              <a:t>:</a:t>
            </a:r>
          </a:p>
          <a:p>
            <a:pPr>
              <a:buNone/>
            </a:pPr>
            <a:r>
              <a:rPr lang="es-ES" i="1" dirty="0"/>
              <a:t>		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tele, bici, bus</a:t>
            </a:r>
          </a:p>
          <a:p>
            <a:r>
              <a:rPr lang="es-ES" u="sng" dirty="0"/>
              <a:t>Acrónimos</a:t>
            </a:r>
            <a:r>
              <a:rPr lang="es-ES" dirty="0"/>
              <a:t>:</a:t>
            </a:r>
            <a:endParaRPr lang="es-ES" u="sng" dirty="0"/>
          </a:p>
          <a:p>
            <a:pPr>
              <a:buNone/>
            </a:pPr>
            <a:r>
              <a:rPr lang="es-ES" i="1" dirty="0"/>
              <a:t>		</a:t>
            </a:r>
            <a:r>
              <a:rPr lang="es-ES" i="1" dirty="0" err="1">
                <a:solidFill>
                  <a:schemeClr val="accent5">
                    <a:lumMod val="75000"/>
                  </a:schemeClr>
                </a:solidFill>
              </a:rPr>
              <a:t>frontenis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, ofimática</a:t>
            </a:r>
          </a:p>
          <a:p>
            <a:r>
              <a:rPr lang="es-ES" u="sng" dirty="0"/>
              <a:t>Siglas</a:t>
            </a:r>
            <a:r>
              <a:rPr lang="es-ES" dirty="0"/>
              <a:t>:</a:t>
            </a:r>
            <a:endParaRPr lang="es-ES" u="sng" dirty="0"/>
          </a:p>
          <a:p>
            <a:pPr>
              <a:buNone/>
            </a:pPr>
            <a:r>
              <a:rPr lang="es-ES" i="1" dirty="0"/>
              <a:t>		</a:t>
            </a:r>
            <a:r>
              <a:rPr lang="es-ES" i="1" dirty="0">
                <a:solidFill>
                  <a:schemeClr val="accent5">
                    <a:lumMod val="75000"/>
                  </a:schemeClr>
                </a:solidFill>
              </a:rPr>
              <a:t>OTAN, HHMM</a:t>
            </a:r>
          </a:p>
          <a:p>
            <a:pPr algn="r">
              <a:buNone/>
            </a:pPr>
            <a:endParaRPr lang="es-ES" sz="2000" b="1" dirty="0">
              <a:solidFill>
                <a:srgbClr val="FF0000"/>
              </a:solidFill>
            </a:endParaRPr>
          </a:p>
          <a:p>
            <a:pPr algn="r">
              <a:buNone/>
            </a:pPr>
            <a:endParaRPr lang="es-ES" sz="2000" b="1" dirty="0">
              <a:solidFill>
                <a:srgbClr val="FF0000"/>
              </a:solidFill>
            </a:endParaRPr>
          </a:p>
          <a:p>
            <a:pPr algn="r">
              <a:buNone/>
            </a:pPr>
            <a:endParaRPr lang="es-ES" dirty="0"/>
          </a:p>
          <a:p>
            <a:pPr algn="ctr"/>
            <a:endParaRPr lang="es-ES" dirty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64024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20080"/>
          </a:xfrm>
        </p:spPr>
        <p:txBody>
          <a:bodyPr>
            <a:normAutofit fontScale="90000"/>
          </a:bodyPr>
          <a:lstStyle/>
          <a:p>
            <a:pPr algn="l"/>
            <a:br>
              <a:rPr lang="es-ES" sz="3600" b="1" dirty="0">
                <a:solidFill>
                  <a:srgbClr val="00B0F0"/>
                </a:solidFill>
              </a:rPr>
            </a:br>
            <a:r>
              <a:rPr lang="es-ES" sz="3600" b="1" dirty="0">
                <a:solidFill>
                  <a:srgbClr val="00B0F0"/>
                </a:solidFill>
              </a:rPr>
              <a:t>LÉXICO AMPLIADO: </a:t>
            </a:r>
            <a:r>
              <a:rPr lang="es-ES" sz="3600" dirty="0">
                <a:solidFill>
                  <a:srgbClr val="00B0F0"/>
                </a:solidFill>
              </a:rPr>
              <a:t>Préstamos o extranjerismos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s-ES" sz="3800" u="sng" dirty="0"/>
              <a:t>Préstamos lingüísticos</a:t>
            </a:r>
            <a:r>
              <a:rPr lang="es-ES" sz="3800" dirty="0"/>
              <a:t>:</a:t>
            </a:r>
          </a:p>
          <a:p>
            <a:pPr algn="just">
              <a:buNone/>
            </a:pPr>
            <a:r>
              <a:rPr lang="es-ES" sz="3800" dirty="0"/>
              <a:t>	Palabras de origen extranjero que se han incorporado a la lengua, generalmente tras un proceso de adaptación en el que se modifica su pronunciación y su ortografía.</a:t>
            </a:r>
          </a:p>
          <a:p>
            <a:pPr algn="just">
              <a:buNone/>
            </a:pPr>
            <a:endParaRPr lang="es-ES" sz="3800" dirty="0"/>
          </a:p>
          <a:p>
            <a:pPr>
              <a:buNone/>
            </a:pPr>
            <a:r>
              <a:rPr lang="es-ES" sz="3800" i="1" dirty="0">
                <a:solidFill>
                  <a:schemeClr val="accent5">
                    <a:lumMod val="75000"/>
                  </a:schemeClr>
                </a:solidFill>
              </a:rPr>
              <a:t>	mitin</a:t>
            </a:r>
            <a:r>
              <a:rPr lang="es-ES" sz="3800" i="1" dirty="0"/>
              <a:t> </a:t>
            </a:r>
            <a:r>
              <a:rPr lang="es-ES" sz="3800" dirty="0"/>
              <a:t>(del inglés </a:t>
            </a:r>
            <a:r>
              <a:rPr lang="es-ES" sz="3800" i="1" dirty="0" err="1"/>
              <a:t>meeting</a:t>
            </a:r>
            <a:r>
              <a:rPr lang="es-ES" sz="3800" dirty="0"/>
              <a:t>) </a:t>
            </a:r>
            <a:r>
              <a:rPr lang="es-ES" sz="3800" i="1" dirty="0"/>
              <a:t>/ </a:t>
            </a:r>
            <a:r>
              <a:rPr lang="es-ES" sz="3800" i="1" dirty="0">
                <a:solidFill>
                  <a:schemeClr val="accent5">
                    <a:lumMod val="75000"/>
                  </a:schemeClr>
                </a:solidFill>
              </a:rPr>
              <a:t>carné</a:t>
            </a:r>
            <a:r>
              <a:rPr lang="es-ES" sz="3800" dirty="0"/>
              <a:t> (del francés </a:t>
            </a:r>
            <a:r>
              <a:rPr lang="es-ES" sz="3800" i="1" dirty="0"/>
              <a:t>carnet</a:t>
            </a:r>
            <a:r>
              <a:rPr lang="es-ES" sz="3800" dirty="0"/>
              <a:t>)</a:t>
            </a:r>
          </a:p>
          <a:p>
            <a:pPr>
              <a:buNone/>
            </a:pPr>
            <a:endParaRPr lang="es-ES" sz="3800" dirty="0"/>
          </a:p>
          <a:p>
            <a:pPr>
              <a:buNone/>
            </a:pPr>
            <a:r>
              <a:rPr lang="es-ES" sz="3800" u="sng" dirty="0"/>
              <a:t>Extranjerismos</a:t>
            </a:r>
            <a:r>
              <a:rPr lang="es-ES" sz="3800" dirty="0"/>
              <a:t>: </a:t>
            </a:r>
          </a:p>
          <a:p>
            <a:pPr algn="just">
              <a:buNone/>
            </a:pPr>
            <a:r>
              <a:rPr lang="es-ES" sz="3800" dirty="0"/>
              <a:t>	Palabras de origen extranjero que aún no se han incorporado definitivamente a la lengua, bien porque no están muy extendidas o bien porque compiten con alguna palabra ya existente. En general, estas palabras conservan su forma original y no están registradas en los diccionarios. </a:t>
            </a:r>
          </a:p>
          <a:p>
            <a:pPr algn="just">
              <a:buNone/>
            </a:pPr>
            <a:endParaRPr lang="es-ES" sz="3800" dirty="0"/>
          </a:p>
          <a:p>
            <a:pPr algn="just">
              <a:buNone/>
            </a:pPr>
            <a:r>
              <a:rPr lang="es-ES" sz="3800" i="1" dirty="0">
                <a:solidFill>
                  <a:schemeClr val="accent5">
                    <a:lumMod val="75000"/>
                  </a:schemeClr>
                </a:solidFill>
              </a:rPr>
              <a:t>casting</a:t>
            </a:r>
            <a:r>
              <a:rPr lang="es-ES" sz="3800" i="1" dirty="0"/>
              <a:t> (inglés) / </a:t>
            </a:r>
            <a:r>
              <a:rPr lang="es-ES" sz="3800" i="1" dirty="0">
                <a:solidFill>
                  <a:schemeClr val="accent5">
                    <a:lumMod val="75000"/>
                  </a:schemeClr>
                </a:solidFill>
              </a:rPr>
              <a:t>show</a:t>
            </a:r>
            <a:r>
              <a:rPr lang="es-ES" sz="3800" i="1" dirty="0"/>
              <a:t> (inglés) / </a:t>
            </a:r>
            <a:r>
              <a:rPr lang="es-ES" sz="3800" i="1" dirty="0">
                <a:solidFill>
                  <a:schemeClr val="accent5">
                    <a:lumMod val="75000"/>
                  </a:schemeClr>
                </a:solidFill>
              </a:rPr>
              <a:t>affaire</a:t>
            </a:r>
            <a:r>
              <a:rPr lang="es-ES" sz="3800" i="1" dirty="0"/>
              <a:t> (francés)</a:t>
            </a:r>
            <a:r>
              <a:rPr lang="es-ES" sz="3800" dirty="0"/>
              <a:t> / </a:t>
            </a:r>
            <a:r>
              <a:rPr lang="es-ES" sz="3800" i="1" dirty="0">
                <a:solidFill>
                  <a:schemeClr val="accent5">
                    <a:lumMod val="75000"/>
                  </a:schemeClr>
                </a:solidFill>
              </a:rPr>
              <a:t>boutique</a:t>
            </a:r>
            <a:r>
              <a:rPr lang="es-ES" sz="3800" dirty="0"/>
              <a:t> (francés)</a:t>
            </a:r>
          </a:p>
          <a:p>
            <a:pPr algn="just">
              <a:buNone/>
            </a:pPr>
            <a:endParaRPr lang="es-ES" dirty="0"/>
          </a:p>
          <a:p>
            <a:pPr algn="r">
              <a:buNone/>
            </a:pPr>
            <a:r>
              <a:rPr lang="es-ES" dirty="0"/>
              <a:t> 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64024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/>
          <a:lstStyle/>
          <a:p>
            <a:r>
              <a:rPr lang="es-ES" b="1" dirty="0">
                <a:solidFill>
                  <a:srgbClr val="C00000"/>
                </a:solidFill>
              </a:rPr>
              <a:t>SEMÁNTICA</a:t>
            </a: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s-ES" dirty="0"/>
              <a:t>UNIDADES LÉXICAS COMPLEJAS</a:t>
            </a:r>
          </a:p>
          <a:p>
            <a:pPr marL="0" indent="0" algn="ctr">
              <a:buNone/>
            </a:pPr>
            <a:endParaRPr lang="es-ES" dirty="0"/>
          </a:p>
          <a:p>
            <a:pPr algn="ctr"/>
            <a:r>
              <a:rPr lang="es-ES" dirty="0"/>
              <a:t>POLISEMIA Y HOMONIMIA</a:t>
            </a:r>
          </a:p>
          <a:p>
            <a:pPr marL="0" indent="0" algn="ctr">
              <a:buNone/>
            </a:pPr>
            <a:endParaRPr lang="es-ES" dirty="0"/>
          </a:p>
          <a:p>
            <a:pPr algn="ctr"/>
            <a:r>
              <a:rPr lang="es-ES" dirty="0"/>
              <a:t>SINONIMIA y ANTONIMIA</a:t>
            </a:r>
          </a:p>
          <a:p>
            <a:pPr marL="0" indent="0" algn="ctr">
              <a:buNone/>
            </a:pPr>
            <a:endParaRPr lang="es-ES" dirty="0"/>
          </a:p>
          <a:p>
            <a:pPr algn="ctr"/>
            <a:r>
              <a:rPr lang="es-ES" dirty="0"/>
              <a:t>HIPERONIMIA</a:t>
            </a:r>
          </a:p>
          <a:p>
            <a:pPr marL="0" indent="0" algn="ctr">
              <a:buNone/>
            </a:pPr>
            <a:endParaRPr lang="es-ES" dirty="0"/>
          </a:p>
          <a:p>
            <a:pPr algn="ctr"/>
            <a:r>
              <a:rPr lang="es-ES" dirty="0"/>
              <a:t>DENOTACIÓN y CONNOTACIÓN</a:t>
            </a:r>
          </a:p>
          <a:p>
            <a:pPr algn="ctr"/>
            <a:endParaRPr lang="es-ES" dirty="0"/>
          </a:p>
          <a:p>
            <a:pPr algn="ctr"/>
            <a:r>
              <a:rPr lang="es-ES" dirty="0"/>
              <a:t>CAMBIO SEMÁNTICO</a:t>
            </a:r>
          </a:p>
          <a:p>
            <a:pPr algn="ctr">
              <a:buNone/>
            </a:pPr>
            <a:endParaRPr lang="es-ES" dirty="0"/>
          </a:p>
          <a:p>
            <a:pPr algn="ctr"/>
            <a:r>
              <a:rPr lang="es-ES" dirty="0"/>
              <a:t>PALABRAS TABÚ Y EUFEMISMOS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75992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r>
              <a:rPr lang="es-ES" b="1" dirty="0">
                <a:solidFill>
                  <a:srgbClr val="FFC000"/>
                </a:solidFill>
              </a:rPr>
              <a:t>UNIDADES LÉXICAS COMPLEJAS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85000" lnSpcReduction="10000"/>
          </a:bodyPr>
          <a:lstStyle/>
          <a:p>
            <a:endParaRPr lang="es-ES" dirty="0"/>
          </a:p>
          <a:p>
            <a:pPr algn="just"/>
            <a:r>
              <a:rPr lang="es-ES" b="1" dirty="0">
                <a:solidFill>
                  <a:srgbClr val="FFC000"/>
                </a:solidFill>
              </a:rPr>
              <a:t>LOCUCIONES:</a:t>
            </a:r>
            <a:r>
              <a:rPr lang="es-ES" dirty="0"/>
              <a:t> </a:t>
            </a:r>
            <a:r>
              <a:rPr lang="es-ES" sz="2600" dirty="0"/>
              <a:t>Grupo de palabras que tiene un significado propio y realiza la misma función que una preposición, una conjunción, un adverbio,…</a:t>
            </a:r>
          </a:p>
          <a:p>
            <a:pPr>
              <a:buNone/>
            </a:pPr>
            <a:r>
              <a:rPr lang="es-ES" dirty="0"/>
              <a:t>		</a:t>
            </a:r>
            <a:r>
              <a:rPr lang="es-ES" i="1" dirty="0">
                <a:solidFill>
                  <a:srgbClr val="FFC000"/>
                </a:solidFill>
              </a:rPr>
              <a:t>a fin de / de repente</a:t>
            </a:r>
          </a:p>
          <a:p>
            <a:pPr>
              <a:buNone/>
            </a:pPr>
            <a:endParaRPr lang="es-ES" dirty="0"/>
          </a:p>
          <a:p>
            <a:pPr algn="just"/>
            <a:r>
              <a:rPr lang="es-ES" b="1" dirty="0">
                <a:solidFill>
                  <a:srgbClr val="FFC000"/>
                </a:solidFill>
              </a:rPr>
              <a:t>MODISMOS O FRASES HECHAS: </a:t>
            </a:r>
            <a:r>
              <a:rPr lang="es-ES" sz="2800" dirty="0"/>
              <a:t>Oración que tiene unos elementos fijos y se utiliza siempre con un sentido figurado.</a:t>
            </a:r>
          </a:p>
          <a:p>
            <a:pPr>
              <a:buNone/>
            </a:pPr>
            <a:r>
              <a:rPr lang="es-ES" dirty="0"/>
              <a:t>		</a:t>
            </a:r>
            <a:r>
              <a:rPr lang="es-ES" i="1" dirty="0">
                <a:solidFill>
                  <a:srgbClr val="FFC000"/>
                </a:solidFill>
              </a:rPr>
              <a:t>pasa de castaño a oscuro</a:t>
            </a:r>
          </a:p>
          <a:p>
            <a:pPr>
              <a:buNone/>
            </a:pPr>
            <a:r>
              <a:rPr lang="es-ES" i="1" dirty="0">
                <a:solidFill>
                  <a:srgbClr val="FFC000"/>
                </a:solidFill>
              </a:rPr>
              <a:t>		cueva de ladrones</a:t>
            </a:r>
          </a:p>
          <a:p>
            <a:pPr algn="r">
              <a:buNone/>
            </a:pPr>
            <a:r>
              <a:rPr lang="es-ES" b="1" dirty="0">
                <a:solidFill>
                  <a:srgbClr val="FF0000"/>
                </a:solidFill>
              </a:rPr>
              <a:t>Pág. 89</a:t>
            </a:r>
            <a:endParaRPr lang="es-ES" i="1" dirty="0"/>
          </a:p>
          <a:p>
            <a:pPr algn="r">
              <a:buNone/>
            </a:pPr>
            <a:endParaRPr lang="es-ES" i="1" dirty="0">
              <a:solidFill>
                <a:srgbClr val="FFC000"/>
              </a:solidFill>
            </a:endParaRPr>
          </a:p>
          <a:p>
            <a:pPr algn="r">
              <a:buNone/>
            </a:pPr>
            <a:endParaRPr lang="es-ES" i="1" dirty="0">
              <a:solidFill>
                <a:srgbClr val="FFC000"/>
              </a:solidFill>
            </a:endParaRPr>
          </a:p>
          <a:p>
            <a:pPr>
              <a:buNone/>
            </a:pPr>
            <a:endParaRPr lang="es-ES" dirty="0">
              <a:solidFill>
                <a:srgbClr val="FFC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64024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18716"/>
          </a:xfrm>
        </p:spPr>
        <p:txBody>
          <a:bodyPr>
            <a:normAutofit fontScale="90000"/>
          </a:bodyPr>
          <a:lstStyle/>
          <a:p>
            <a:pPr algn="just"/>
            <a:r>
              <a:rPr lang="es-ES" sz="2800" b="1" dirty="0">
                <a:solidFill>
                  <a:srgbClr val="FFC000"/>
                </a:solidFill>
              </a:rPr>
              <a:t>POLISEMIA</a:t>
            </a:r>
            <a:br>
              <a:rPr lang="es-ES" sz="2400" b="1" dirty="0">
                <a:solidFill>
                  <a:srgbClr val="FFC000"/>
                </a:solidFill>
              </a:rPr>
            </a:br>
            <a:r>
              <a:rPr lang="es-ES" sz="2400" dirty="0"/>
              <a:t>Las palabras </a:t>
            </a:r>
            <a:r>
              <a:rPr lang="es-ES" sz="2400" b="1" dirty="0">
                <a:solidFill>
                  <a:srgbClr val="FFC000"/>
                </a:solidFill>
              </a:rPr>
              <a:t>polisémicas</a:t>
            </a:r>
            <a:r>
              <a:rPr lang="es-ES" sz="2400" dirty="0"/>
              <a:t> son las que poseen más de un significado. Las distintas acepciones de una palabra aparecen en el diccionario numeradas y en la misma entrada.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4999" y="1965325"/>
            <a:ext cx="8229600" cy="427707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ES" sz="3600" b="1" dirty="0">
                <a:solidFill>
                  <a:srgbClr val="FFC000"/>
                </a:solidFill>
              </a:rPr>
              <a:t>HOMONIMIA</a:t>
            </a:r>
            <a:endParaRPr lang="es-ES" sz="3600" dirty="0"/>
          </a:p>
          <a:p>
            <a:r>
              <a:rPr lang="es-ES" dirty="0"/>
              <a:t>Homónima homófona:</a:t>
            </a:r>
          </a:p>
          <a:p>
            <a:pPr>
              <a:buNone/>
            </a:pPr>
            <a:r>
              <a:rPr lang="es-ES" dirty="0"/>
              <a:t>		</a:t>
            </a:r>
            <a:r>
              <a:rPr lang="es-ES" i="1" dirty="0">
                <a:solidFill>
                  <a:srgbClr val="FFC000"/>
                </a:solidFill>
              </a:rPr>
              <a:t>hola / ola</a:t>
            </a:r>
            <a:endParaRPr lang="es-ES" dirty="0"/>
          </a:p>
          <a:p>
            <a:r>
              <a:rPr lang="es-ES" dirty="0"/>
              <a:t>Homónima homógrafa: </a:t>
            </a:r>
          </a:p>
          <a:p>
            <a:pPr>
              <a:buNone/>
            </a:pPr>
            <a:r>
              <a:rPr lang="es-ES" dirty="0"/>
              <a:t>		</a:t>
            </a:r>
            <a:r>
              <a:rPr lang="es-ES" i="1" dirty="0">
                <a:solidFill>
                  <a:srgbClr val="FFC000"/>
                </a:solidFill>
              </a:rPr>
              <a:t>Canto</a:t>
            </a:r>
            <a:r>
              <a:rPr lang="es-ES" i="1" baseline="30000" dirty="0">
                <a:solidFill>
                  <a:srgbClr val="FFC000"/>
                </a:solidFill>
              </a:rPr>
              <a:t>1 </a:t>
            </a:r>
            <a:r>
              <a:rPr lang="es-ES" i="1" dirty="0">
                <a:solidFill>
                  <a:srgbClr val="FFC000"/>
                </a:solidFill>
              </a:rPr>
              <a:t>/ Canto</a:t>
            </a:r>
            <a:r>
              <a:rPr lang="es-ES" i="1" baseline="30000" dirty="0">
                <a:solidFill>
                  <a:srgbClr val="FFC000"/>
                </a:solidFill>
              </a:rPr>
              <a:t>2</a:t>
            </a:r>
            <a:r>
              <a:rPr lang="es-ES" i="1" dirty="0">
                <a:solidFill>
                  <a:srgbClr val="FFC000"/>
                </a:solidFill>
              </a:rPr>
              <a:t> </a:t>
            </a:r>
          </a:p>
          <a:p>
            <a:pPr>
              <a:buNone/>
            </a:pPr>
            <a:endParaRPr lang="es-ES" sz="2400" b="1" dirty="0">
              <a:solidFill>
                <a:srgbClr val="FFC000"/>
              </a:solidFill>
            </a:endParaRPr>
          </a:p>
          <a:p>
            <a:pPr>
              <a:buNone/>
            </a:pPr>
            <a:r>
              <a:rPr lang="es-ES" sz="2400" b="1" dirty="0">
                <a:solidFill>
                  <a:srgbClr val="FFC000"/>
                </a:solidFill>
              </a:rPr>
              <a:t>Canto</a:t>
            </a:r>
            <a:r>
              <a:rPr lang="es-ES" sz="2400" b="1" baseline="30000" dirty="0">
                <a:solidFill>
                  <a:srgbClr val="FFC000"/>
                </a:solidFill>
              </a:rPr>
              <a:t>1</a:t>
            </a:r>
            <a:r>
              <a:rPr lang="es-ES" sz="2400" b="1" dirty="0"/>
              <a:t> </a:t>
            </a:r>
            <a:r>
              <a:rPr lang="es-ES" sz="2400" dirty="0"/>
              <a:t>(Del lat. </a:t>
            </a:r>
            <a:r>
              <a:rPr lang="es-ES" sz="2400" i="1" dirty="0" err="1"/>
              <a:t>cantus</a:t>
            </a:r>
            <a:r>
              <a:rPr lang="es-ES" sz="2400" dirty="0"/>
              <a:t>).</a:t>
            </a:r>
          </a:p>
          <a:p>
            <a:pPr>
              <a:buNone/>
            </a:pPr>
            <a:r>
              <a:rPr lang="es-ES" sz="1600" b="1" dirty="0"/>
              <a:t>1. </a:t>
            </a:r>
            <a:r>
              <a:rPr lang="es-ES" sz="1600" dirty="0"/>
              <a:t>m. Acción y efecto de </a:t>
            </a:r>
            <a:r>
              <a:rPr lang="es-ES" sz="1600" b="1" dirty="0">
                <a:hlinkClick r:id="rId2" action="ppaction://hlinkfile"/>
              </a:rPr>
              <a:t>cantar</a:t>
            </a:r>
            <a:endParaRPr lang="es-ES" sz="1600" dirty="0"/>
          </a:p>
          <a:p>
            <a:pPr>
              <a:buNone/>
            </a:pPr>
            <a:r>
              <a:rPr lang="es-ES" sz="1600" b="1" dirty="0"/>
              <a:t>2. </a:t>
            </a:r>
            <a:r>
              <a:rPr lang="es-ES" sz="1600" dirty="0"/>
              <a:t>m. Arte de cantar.</a:t>
            </a:r>
          </a:p>
          <a:p>
            <a:pPr>
              <a:buNone/>
            </a:pPr>
            <a:r>
              <a:rPr lang="es-ES" sz="1600" b="1" dirty="0"/>
              <a:t>3. </a:t>
            </a:r>
            <a:r>
              <a:rPr lang="es-ES" sz="1600" dirty="0"/>
              <a:t>m. Poema corto del género heroico, llamado así por su semejanza con cada una de las divisiones del poema épico, a que se da este mismo nombre.</a:t>
            </a:r>
          </a:p>
          <a:p>
            <a:pPr>
              <a:buNone/>
            </a:pPr>
            <a:r>
              <a:rPr lang="es-ES" sz="2400" b="1" dirty="0">
                <a:solidFill>
                  <a:srgbClr val="FFC000"/>
                </a:solidFill>
              </a:rPr>
              <a:t>Canto</a:t>
            </a:r>
            <a:r>
              <a:rPr lang="es-ES" sz="2400" b="1" baseline="30000" dirty="0">
                <a:solidFill>
                  <a:srgbClr val="FFC000"/>
                </a:solidFill>
              </a:rPr>
              <a:t>2</a:t>
            </a:r>
            <a:r>
              <a:rPr lang="es-ES" sz="2400" b="1" dirty="0">
                <a:solidFill>
                  <a:srgbClr val="FFC000"/>
                </a:solidFill>
              </a:rPr>
              <a:t> </a:t>
            </a:r>
            <a:r>
              <a:rPr lang="es-ES" sz="2400" dirty="0"/>
              <a:t>(Del lat. </a:t>
            </a:r>
            <a:r>
              <a:rPr lang="es-ES" sz="2400" i="1" dirty="0" err="1"/>
              <a:t>cantus</a:t>
            </a:r>
            <a:r>
              <a:rPr lang="es-ES" sz="2400" dirty="0"/>
              <a:t>, llanta de metal de una rueda, voz de </a:t>
            </a:r>
            <a:r>
              <a:rPr lang="es-ES" sz="2400" dirty="0" err="1"/>
              <a:t>or</a:t>
            </a:r>
            <a:r>
              <a:rPr lang="es-ES" sz="2400" dirty="0"/>
              <a:t>. celta).</a:t>
            </a:r>
          </a:p>
          <a:p>
            <a:pPr>
              <a:buNone/>
            </a:pPr>
            <a:r>
              <a:rPr lang="es-ES" sz="1600" b="1" dirty="0"/>
              <a:t>1. </a:t>
            </a:r>
            <a:r>
              <a:rPr lang="es-ES" sz="1600" dirty="0"/>
              <a:t>m. Extremidad o lado de cualquier parte o sitio.</a:t>
            </a:r>
          </a:p>
          <a:p>
            <a:pPr>
              <a:buNone/>
            </a:pPr>
            <a:r>
              <a:rPr lang="es-ES" sz="1600" b="1" dirty="0"/>
              <a:t>2. </a:t>
            </a:r>
            <a:r>
              <a:rPr lang="es-ES" sz="1600" dirty="0"/>
              <a:t>m. Extremidad, punta, esquina o remate de algo. </a:t>
            </a:r>
            <a:r>
              <a:rPr lang="es-ES" sz="1600" i="1" dirty="0"/>
              <a:t>Canto de mesa, de vestido.</a:t>
            </a:r>
            <a:endParaRPr lang="es-ES" sz="1600" dirty="0"/>
          </a:p>
          <a:p>
            <a:pPr>
              <a:buNone/>
            </a:pPr>
            <a:r>
              <a:rPr lang="es-ES" sz="1600" b="1" dirty="0"/>
              <a:t>3. </a:t>
            </a:r>
            <a:r>
              <a:rPr lang="es-ES" sz="1600" dirty="0"/>
              <a:t>m. </a:t>
            </a:r>
            <a:r>
              <a:rPr lang="es-ES" sz="1600" b="1" dirty="0">
                <a:hlinkClick r:id="rId3" action="ppaction://hlinkfile"/>
              </a:rPr>
              <a:t>cantón</a:t>
            </a:r>
            <a:r>
              <a:rPr lang="es-ES" sz="1600" dirty="0"/>
              <a:t> (‖ esquina de un edificio).</a:t>
            </a:r>
          </a:p>
          <a:p>
            <a:pPr>
              <a:buNone/>
            </a:pPr>
            <a:r>
              <a:rPr lang="es-ES" sz="1600" b="1" dirty="0"/>
              <a:t>4. </a:t>
            </a:r>
            <a:r>
              <a:rPr lang="es-ES" sz="1600" dirty="0"/>
              <a:t>m. En el cuchillo o en el sable, lado opuesto al filo.</a:t>
            </a:r>
          </a:p>
          <a:p>
            <a:pPr algn="r">
              <a:buNone/>
            </a:pPr>
            <a:r>
              <a:rPr lang="es-ES" sz="3400" b="1" dirty="0">
                <a:solidFill>
                  <a:srgbClr val="FF0000"/>
                </a:solidFill>
              </a:rPr>
              <a:t>Pág. 90</a:t>
            </a:r>
            <a:endParaRPr lang="es-ES" sz="3400" i="1" dirty="0"/>
          </a:p>
          <a:p>
            <a:pPr algn="r">
              <a:buNone/>
            </a:pPr>
            <a:endParaRPr lang="es-ES" sz="1600" dirty="0"/>
          </a:p>
          <a:p>
            <a:pPr algn="r">
              <a:buNone/>
            </a:pPr>
            <a:endParaRPr lang="es-ES" sz="1900" dirty="0"/>
          </a:p>
          <a:p>
            <a:pPr>
              <a:buNone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C000"/>
                </a:solidFill>
              </a:rPr>
              <a:t>SINONIMIA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dirty="0"/>
              <a:t>Sinonimia total: </a:t>
            </a:r>
          </a:p>
          <a:p>
            <a:pPr>
              <a:buNone/>
            </a:pPr>
            <a:r>
              <a:rPr lang="es-ES" i="1" dirty="0"/>
              <a:t>		</a:t>
            </a:r>
            <a:r>
              <a:rPr lang="es-ES" sz="2800" i="1" dirty="0">
                <a:solidFill>
                  <a:srgbClr val="FFC000"/>
                </a:solidFill>
              </a:rPr>
              <a:t>odontólogo - dentista</a:t>
            </a:r>
            <a:endParaRPr lang="es-ES" sz="2800" dirty="0">
              <a:solidFill>
                <a:srgbClr val="FFC000"/>
              </a:solidFill>
            </a:endParaRPr>
          </a:p>
          <a:p>
            <a:r>
              <a:rPr lang="es-ES" dirty="0"/>
              <a:t>Sinonimia parcial: </a:t>
            </a:r>
          </a:p>
          <a:p>
            <a:pPr lvl="1">
              <a:buNone/>
            </a:pPr>
            <a:r>
              <a:rPr lang="es-ES" dirty="0"/>
              <a:t>		</a:t>
            </a:r>
            <a:r>
              <a:rPr lang="es-ES" i="1" dirty="0">
                <a:solidFill>
                  <a:srgbClr val="FFC000"/>
                </a:solidFill>
              </a:rPr>
              <a:t>oración – plegaria</a:t>
            </a:r>
          </a:p>
          <a:p>
            <a:pPr lvl="1">
              <a:buNone/>
            </a:pPr>
            <a:endParaRPr lang="es-ES" i="1" dirty="0">
              <a:solidFill>
                <a:srgbClr val="FFC000"/>
              </a:solidFill>
            </a:endParaRPr>
          </a:p>
          <a:p>
            <a:pPr lvl="1">
              <a:buNone/>
            </a:pPr>
            <a:endParaRPr lang="es-ES" i="1" dirty="0">
              <a:solidFill>
                <a:srgbClr val="FFC000"/>
              </a:solidFill>
            </a:endParaRPr>
          </a:p>
          <a:p>
            <a:pPr lvl="1" algn="r">
              <a:buNone/>
            </a:pPr>
            <a:r>
              <a:rPr lang="es-ES" i="1" dirty="0">
                <a:solidFill>
                  <a:srgbClr val="FFC000"/>
                </a:solidFill>
              </a:rPr>
              <a:t>		</a:t>
            </a:r>
            <a:r>
              <a:rPr lang="es-ES" b="1" dirty="0">
                <a:solidFill>
                  <a:srgbClr val="FF0000"/>
                </a:solidFill>
              </a:rPr>
              <a:t>Pág. 91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20008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C000"/>
                </a:solidFill>
              </a:rPr>
              <a:t>ANTONIMIA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dirty="0"/>
              <a:t>Antonimia complementaria/binaria:</a:t>
            </a:r>
          </a:p>
          <a:p>
            <a:pPr>
              <a:buNone/>
            </a:pPr>
            <a:r>
              <a:rPr lang="es-ES" i="1" dirty="0"/>
              <a:t>	</a:t>
            </a:r>
            <a:r>
              <a:rPr lang="es-ES" i="1" dirty="0">
                <a:solidFill>
                  <a:srgbClr val="FFC000"/>
                </a:solidFill>
              </a:rPr>
              <a:t>enfermo / sano</a:t>
            </a:r>
          </a:p>
          <a:p>
            <a:pPr>
              <a:buNone/>
            </a:pPr>
            <a:r>
              <a:rPr lang="es-ES" dirty="0"/>
              <a:t>Antonimia inverso: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i="1" dirty="0">
                <a:solidFill>
                  <a:srgbClr val="FFC000"/>
                </a:solidFill>
              </a:rPr>
              <a:t>dar / recibir</a:t>
            </a:r>
            <a:endParaRPr lang="es-ES" dirty="0">
              <a:solidFill>
                <a:srgbClr val="FFC000"/>
              </a:solidFill>
            </a:endParaRPr>
          </a:p>
          <a:p>
            <a:pPr>
              <a:buNone/>
            </a:pPr>
            <a:r>
              <a:rPr lang="es-ES" dirty="0"/>
              <a:t>Antonimia de grado:</a:t>
            </a:r>
          </a:p>
          <a:p>
            <a:pPr>
              <a:buNone/>
            </a:pPr>
            <a:r>
              <a:rPr lang="es-ES" dirty="0"/>
              <a:t>	</a:t>
            </a:r>
            <a:r>
              <a:rPr lang="es-ES" i="1" dirty="0"/>
              <a:t> </a:t>
            </a:r>
            <a:r>
              <a:rPr lang="es-ES" i="1" dirty="0">
                <a:solidFill>
                  <a:srgbClr val="FFC000"/>
                </a:solidFill>
              </a:rPr>
              <a:t>caliente / frío</a:t>
            </a:r>
            <a:endParaRPr lang="es-ES" dirty="0">
              <a:solidFill>
                <a:srgbClr val="FFC000"/>
              </a:solidFill>
            </a:endParaRPr>
          </a:p>
          <a:p>
            <a:pPr algn="r">
              <a:buNone/>
            </a:pPr>
            <a:r>
              <a:rPr lang="es-ES" b="1" dirty="0">
                <a:solidFill>
                  <a:srgbClr val="FF0000"/>
                </a:solidFill>
              </a:rPr>
              <a:t>Pág. 91</a:t>
            </a:r>
            <a:endParaRPr lang="es-ES" i="1" dirty="0"/>
          </a:p>
          <a:p>
            <a:pPr algn="r">
              <a:buNone/>
            </a:pPr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FFC000"/>
                </a:solidFill>
              </a:rPr>
              <a:t>HIPERONIMIA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sz="3600" dirty="0">
                <a:solidFill>
                  <a:srgbClr val="FFC000"/>
                </a:solidFill>
              </a:rPr>
              <a:t>Hiperónimo</a:t>
            </a:r>
            <a:r>
              <a:rPr lang="es-ES" sz="3600" dirty="0"/>
              <a:t> &gt; </a:t>
            </a:r>
            <a:r>
              <a:rPr lang="es-ES" sz="3600" dirty="0" err="1">
                <a:solidFill>
                  <a:srgbClr val="FFC000"/>
                </a:solidFill>
              </a:rPr>
              <a:t>hipónimo</a:t>
            </a:r>
            <a:endParaRPr lang="es-ES" sz="3600" dirty="0">
              <a:solidFill>
                <a:srgbClr val="FFC000"/>
              </a:solidFill>
            </a:endParaRPr>
          </a:p>
          <a:p>
            <a:pPr>
              <a:buNone/>
            </a:pPr>
            <a:endParaRPr lang="es-ES" dirty="0"/>
          </a:p>
          <a:p>
            <a:pPr>
              <a:buNone/>
            </a:pPr>
            <a:r>
              <a:rPr lang="es-ES" i="1" dirty="0">
                <a:solidFill>
                  <a:srgbClr val="FFC000"/>
                </a:solidFill>
              </a:rPr>
              <a:t>FLOR</a:t>
            </a:r>
            <a:r>
              <a:rPr lang="es-ES" i="1" dirty="0"/>
              <a:t>: jazmín, margarita, rosa, clavel,…</a:t>
            </a:r>
          </a:p>
          <a:p>
            <a:pPr>
              <a:buNone/>
            </a:pPr>
            <a:r>
              <a:rPr lang="es-ES" i="1" dirty="0">
                <a:solidFill>
                  <a:srgbClr val="FFC000"/>
                </a:solidFill>
              </a:rPr>
              <a:t>MUEBLE</a:t>
            </a:r>
            <a:r>
              <a:rPr lang="es-ES" i="1" dirty="0"/>
              <a:t>: mesita, silla, estantería, litera,…</a:t>
            </a:r>
          </a:p>
          <a:p>
            <a:pPr>
              <a:buNone/>
            </a:pPr>
            <a:endParaRPr lang="es-ES" i="1" dirty="0"/>
          </a:p>
          <a:p>
            <a:pPr>
              <a:buNone/>
            </a:pPr>
            <a:endParaRPr lang="es-ES" i="1" dirty="0"/>
          </a:p>
          <a:p>
            <a:pPr algn="r">
              <a:buNone/>
            </a:pPr>
            <a:r>
              <a:rPr lang="es-ES" b="1" dirty="0">
                <a:solidFill>
                  <a:srgbClr val="FF0000"/>
                </a:solidFill>
              </a:rPr>
              <a:t>Pág. 92</a:t>
            </a:r>
            <a:endParaRPr lang="es-ES" i="1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3B76E4-D3CF-4E4B-8644-203C77C64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b="1" dirty="0">
                <a:solidFill>
                  <a:srgbClr val="FFC000"/>
                </a:solidFill>
              </a:rPr>
              <a:t>Denotación</a:t>
            </a:r>
          </a:p>
          <a:p>
            <a:pPr marL="0" indent="0" algn="ctr">
              <a:buNone/>
            </a:pPr>
            <a:r>
              <a:rPr lang="es-ES" sz="2800" dirty="0"/>
              <a:t>El significado objetivo que tiene las palabras se denomina significado denotativo.</a:t>
            </a:r>
          </a:p>
          <a:p>
            <a:pPr marL="0" indent="0" algn="ctr">
              <a:buNone/>
            </a:pPr>
            <a:br>
              <a:rPr lang="es-ES" dirty="0"/>
            </a:br>
            <a:r>
              <a:rPr lang="es-ES" b="1" dirty="0">
                <a:solidFill>
                  <a:srgbClr val="FFC000"/>
                </a:solidFill>
              </a:rPr>
              <a:t>Connotación</a:t>
            </a:r>
          </a:p>
          <a:p>
            <a:pPr marL="0" indent="0" algn="ctr">
              <a:buNone/>
            </a:pPr>
            <a:r>
              <a:rPr lang="es-ES" sz="2800" dirty="0"/>
              <a:t>El significado subjetivo que adquieren las palabras se denomina significado denotativo.</a:t>
            </a:r>
          </a:p>
          <a:p>
            <a:pPr marL="0" indent="0" algn="ctr">
              <a:buNone/>
            </a:pPr>
            <a:br>
              <a:rPr lang="es-ES" sz="2800" dirty="0"/>
            </a:br>
            <a:br>
              <a:rPr lang="es-ES" sz="2800" dirty="0"/>
            </a:br>
            <a:r>
              <a:rPr lang="es-ES" b="1" dirty="0" err="1">
                <a:solidFill>
                  <a:srgbClr val="FFC000"/>
                </a:solidFill>
              </a:rPr>
              <a:t>Esteriotipos</a:t>
            </a:r>
            <a:endParaRPr lang="es-ES" b="1" dirty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es-ES" sz="2800" dirty="0"/>
              <a:t>El significado connotativo de una palabra que está comúnmente aceptado es un </a:t>
            </a:r>
            <a:r>
              <a:rPr lang="es-ES" sz="2800" dirty="0" err="1"/>
              <a:t>esteriotipo</a:t>
            </a:r>
            <a:r>
              <a:rPr lang="es-ES" sz="2800" dirty="0"/>
              <a:t>.</a:t>
            </a:r>
          </a:p>
          <a:p>
            <a:pPr marL="0" indent="0" algn="r">
              <a:buNone/>
            </a:pPr>
            <a:r>
              <a:rPr lang="es-ES" sz="2800" b="1" dirty="0">
                <a:solidFill>
                  <a:srgbClr val="FF0000"/>
                </a:solidFill>
              </a:rPr>
              <a:t>Pág. 93</a:t>
            </a:r>
            <a:endParaRPr lang="es-ES" sz="2800" i="1" dirty="0"/>
          </a:p>
          <a:p>
            <a:pPr marL="0" indent="0" algn="ctr">
              <a:buNone/>
            </a:pPr>
            <a:endParaRPr lang="es-ES" sz="28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1D054A-40FC-4DAB-95F8-37CA96E1B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Léxico y Semántica - 4º ESO - María Doménech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5372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9ECCA-DADE-45C6-AE08-571A0DB2A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708299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C000"/>
                </a:solidFill>
              </a:rPr>
              <a:t>Cambio semántico</a:t>
            </a:r>
            <a:br>
              <a:rPr lang="es-ES" dirty="0">
                <a:solidFill>
                  <a:srgbClr val="FFC000"/>
                </a:solidFill>
              </a:rPr>
            </a:br>
            <a:r>
              <a:rPr lang="es-ES" sz="3100" dirty="0"/>
              <a:t>Las palabras con el tiempo pueden cambiar de forma, y lo mismo puede ocurrir con su significado.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D35E95-414A-45B8-89AF-1CA41E7F5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214" y="183038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s-ES" b="1" dirty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es-ES" b="1" dirty="0">
                <a:solidFill>
                  <a:srgbClr val="FFC000"/>
                </a:solidFill>
              </a:rPr>
              <a:t>Metáfora</a:t>
            </a:r>
          </a:p>
          <a:p>
            <a:pPr marL="0" indent="0">
              <a:buNone/>
            </a:pPr>
            <a:r>
              <a:rPr lang="es-ES" sz="2800" dirty="0"/>
              <a:t>Consiste en nombrar una determinada realidad con el nombre de otra con la que guarda cierto parecido.</a:t>
            </a:r>
          </a:p>
          <a:p>
            <a:pPr marL="0" indent="0" algn="ctr">
              <a:buNone/>
            </a:pPr>
            <a:r>
              <a:rPr lang="es-ES" sz="2800" dirty="0"/>
              <a:t>“cuello”</a:t>
            </a:r>
          </a:p>
          <a:p>
            <a:pPr marL="0" indent="0" algn="ctr">
              <a:buNone/>
            </a:pPr>
            <a:r>
              <a:rPr lang="es-ES" b="1" dirty="0">
                <a:solidFill>
                  <a:srgbClr val="FFC000"/>
                </a:solidFill>
              </a:rPr>
              <a:t>Metonimia</a:t>
            </a:r>
          </a:p>
          <a:p>
            <a:pPr marL="0" indent="0">
              <a:buNone/>
            </a:pPr>
            <a:r>
              <a:rPr lang="es-ES" sz="2800" dirty="0"/>
              <a:t>Consiste en nombrar una realidad con el nombre de otra con la que tiene una relación de contigüidad. </a:t>
            </a:r>
          </a:p>
          <a:p>
            <a:pPr marL="0" indent="0" algn="ctr">
              <a:buNone/>
            </a:pPr>
            <a:r>
              <a:rPr lang="es-ES" sz="2800" dirty="0"/>
              <a:t>“índice” </a:t>
            </a:r>
          </a:p>
          <a:p>
            <a:pPr marL="0" indent="0" algn="r">
              <a:buNone/>
            </a:pPr>
            <a:r>
              <a:rPr lang="es-ES" sz="3000" b="1" dirty="0">
                <a:solidFill>
                  <a:srgbClr val="FF0000"/>
                </a:solidFill>
              </a:rPr>
              <a:t>Pág. 94</a:t>
            </a:r>
            <a:endParaRPr lang="es-ES" sz="3000" i="1" dirty="0"/>
          </a:p>
          <a:p>
            <a:pPr marL="0" indent="0" algn="ctr">
              <a:buNone/>
            </a:pPr>
            <a:endParaRPr lang="es-ES" sz="28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BF230C5-43B5-4803-8E31-F7F5E347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Léxico y Semántica - 4º ESO - María Doménech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32702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r>
              <a:rPr lang="es-ES" b="1" dirty="0">
                <a:solidFill>
                  <a:srgbClr val="FFC000"/>
                </a:solidFill>
              </a:rPr>
              <a:t>PALABRAS TABÚ Y EUFEMISMOS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s-ES" dirty="0"/>
          </a:p>
          <a:p>
            <a:r>
              <a:rPr lang="es-ES" dirty="0"/>
              <a:t>Palabra tabú: </a:t>
            </a:r>
          </a:p>
          <a:p>
            <a:pPr>
              <a:buNone/>
            </a:pPr>
            <a:r>
              <a:rPr lang="es-ES" dirty="0"/>
              <a:t>		</a:t>
            </a:r>
            <a:r>
              <a:rPr lang="es-ES" i="1" dirty="0">
                <a:solidFill>
                  <a:srgbClr val="FFC000"/>
                </a:solidFill>
              </a:rPr>
              <a:t>ciego / gordo</a:t>
            </a:r>
          </a:p>
          <a:p>
            <a:r>
              <a:rPr lang="es-ES" dirty="0"/>
              <a:t>Eufemismo: </a:t>
            </a:r>
          </a:p>
          <a:p>
            <a:pPr>
              <a:buNone/>
            </a:pPr>
            <a:r>
              <a:rPr lang="es-ES" dirty="0"/>
              <a:t>		</a:t>
            </a:r>
            <a:r>
              <a:rPr lang="es-ES" i="1" dirty="0">
                <a:solidFill>
                  <a:srgbClr val="FFC000"/>
                </a:solidFill>
              </a:rPr>
              <a:t>invidente / rellenit</a:t>
            </a:r>
            <a:r>
              <a:rPr lang="es-ES" dirty="0">
                <a:solidFill>
                  <a:srgbClr val="FFC000"/>
                </a:solidFill>
              </a:rPr>
              <a:t>o</a:t>
            </a:r>
          </a:p>
          <a:p>
            <a:pPr>
              <a:buNone/>
            </a:pPr>
            <a:endParaRPr lang="es-ES" dirty="0">
              <a:solidFill>
                <a:srgbClr val="FFC000"/>
              </a:solidFill>
            </a:endParaRPr>
          </a:p>
          <a:p>
            <a:pPr algn="r">
              <a:buNone/>
            </a:pPr>
            <a:r>
              <a:rPr lang="es-ES" b="1" dirty="0">
                <a:solidFill>
                  <a:srgbClr val="FF0000"/>
                </a:solidFill>
              </a:rPr>
              <a:t>Pág. 95</a:t>
            </a:r>
            <a:endParaRPr lang="es-ES" i="1" dirty="0"/>
          </a:p>
          <a:p>
            <a:pPr>
              <a:buNone/>
            </a:pPr>
            <a:endParaRPr lang="es-ES" dirty="0">
              <a:solidFill>
                <a:srgbClr val="FFC000"/>
              </a:solidFill>
            </a:endParaRPr>
          </a:p>
          <a:p>
            <a:pPr algn="r">
              <a:buNone/>
            </a:pPr>
            <a:endParaRPr lang="es-ES" dirty="0">
              <a:solidFill>
                <a:srgbClr val="FFC000"/>
              </a:solidFill>
            </a:endParaRPr>
          </a:p>
          <a:p>
            <a:pPr>
              <a:buNone/>
            </a:pPr>
            <a:endParaRPr lang="es-ES" dirty="0">
              <a:solidFill>
                <a:srgbClr val="FFC000"/>
              </a:solidFill>
            </a:endParaRPr>
          </a:p>
          <a:p>
            <a:pPr>
              <a:buNone/>
            </a:pPr>
            <a:endParaRPr lang="es-ES" dirty="0">
              <a:solidFill>
                <a:srgbClr val="FFC000"/>
              </a:solidFill>
            </a:endParaRPr>
          </a:p>
          <a:p>
            <a:pPr algn="r">
              <a:buNone/>
            </a:pPr>
            <a:endParaRPr lang="es-ES" dirty="0">
              <a:solidFill>
                <a:srgbClr val="FFC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s-ES" dirty="0"/>
              <a:t>Léxico y Semántica - 4º ESO - María Doménech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Rojo naranja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1231</Words>
  <Application>Microsoft Office PowerPoint</Application>
  <PresentationFormat>Presentación en pantalla (4:3)</PresentationFormat>
  <Paragraphs>218</Paragraphs>
  <Slides>19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2" baseType="lpstr">
      <vt:lpstr>Arial</vt:lpstr>
      <vt:lpstr>Calibri</vt:lpstr>
      <vt:lpstr>Tema de Office</vt:lpstr>
      <vt:lpstr> LÉXICO Y SEMÁNTICA El día E en Santa Ana   12 mayo 2023</vt:lpstr>
      <vt:lpstr>LÉXICO</vt:lpstr>
      <vt:lpstr>Presentación de PowerPoint</vt:lpstr>
      <vt:lpstr>LÉXICO HEREDADO</vt:lpstr>
      <vt:lpstr>LÉXICO HEREDADO: LATÍN  PÁG. 85</vt:lpstr>
      <vt:lpstr> LÉXICO AMPLIADO: Renovación </vt:lpstr>
      <vt:lpstr> LÉXICO AMPLIADO: Formación (MORFOLOGÍA) </vt:lpstr>
      <vt:lpstr> LÉXICO AMPLIADO: Abreviación </vt:lpstr>
      <vt:lpstr> LÉXICO AMPLIADO: Préstamos o extranjerismos </vt:lpstr>
      <vt:lpstr>SEMÁNTICA</vt:lpstr>
      <vt:lpstr>Presentación de PowerPoint</vt:lpstr>
      <vt:lpstr> UNIDADES LÉXICAS COMPLEJAS </vt:lpstr>
      <vt:lpstr>POLISEMIA Las palabras polisémicas son las que poseen más de un significado. Las distintas acepciones de una palabra aparecen en el diccionario numeradas y en la misma entrada. </vt:lpstr>
      <vt:lpstr>SINONIMIA</vt:lpstr>
      <vt:lpstr>ANTONIMIA</vt:lpstr>
      <vt:lpstr>HIPERONIMIA</vt:lpstr>
      <vt:lpstr>Presentación de PowerPoint</vt:lpstr>
      <vt:lpstr>Cambio semántico Las palabras con el tiempo pueden cambiar de forma, y lo mismo puede ocurrir con su significado.</vt:lpstr>
      <vt:lpstr> PALABRAS TABÚ Y EUFEMISMOS 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PORTATIL1</dc:creator>
  <cp:lastModifiedBy>SANTIAGO JOSÉ DE TARANCO CARVAJAL</cp:lastModifiedBy>
  <cp:revision>49</cp:revision>
  <dcterms:created xsi:type="dcterms:W3CDTF">2012-04-16T13:29:11Z</dcterms:created>
  <dcterms:modified xsi:type="dcterms:W3CDTF">2023-03-22T05:56:23Z</dcterms:modified>
</cp:coreProperties>
</file>