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9" r:id="rId2"/>
    <p:sldId id="256" r:id="rId3"/>
    <p:sldId id="257" r:id="rId4"/>
    <p:sldId id="258" r:id="rId5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E0979-8F0D-4A46-9995-207258753D2D}" type="datetimeFigureOut">
              <a:rPr lang="es-ES" smtClean="0"/>
              <a:t>16/03/2018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280183-9687-4C05-A129-BAACD0FEDCE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3977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2A305-1FCC-4C35-8F21-6F9337CA5661}" type="datetime1">
              <a:rPr lang="es-ES" smtClean="0"/>
              <a:t>16/03/2018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F95D-4B34-45CA-AEB9-421A2699B5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7641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93C0F-01AB-42D4-8F6E-DC8A2427FAF5}" type="datetime1">
              <a:rPr lang="es-ES" smtClean="0"/>
              <a:t>16/03/2018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F95D-4B34-45CA-AEB9-421A2699B5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259965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7C54F-2E64-4CD8-B335-123E882E2CB2}" type="datetime1">
              <a:rPr lang="es-ES" smtClean="0"/>
              <a:t>16/03/2018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F95D-4B34-45CA-AEB9-421A2699B5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7948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C426D-B845-401C-B8DF-CD61EC3C8F11}" type="datetime1">
              <a:rPr lang="es-ES" smtClean="0"/>
              <a:t>16/03/2018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F95D-4B34-45CA-AEB9-421A2699B5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4173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D1B5C-2156-4A9A-B4A2-FFE29A42230C}" type="datetime1">
              <a:rPr lang="es-ES" smtClean="0"/>
              <a:t>16/03/2018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F95D-4B34-45CA-AEB9-421A2699B5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8673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D33-DC7C-4F15-B7D9-E9870091DBF6}" type="datetime1">
              <a:rPr lang="es-ES" smtClean="0"/>
              <a:t>16/03/2018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F95D-4B34-45CA-AEB9-421A2699B5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7635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CD854-B25B-4B91-8D7A-D5C8810931ED}" type="datetime1">
              <a:rPr lang="es-ES" smtClean="0"/>
              <a:t>16/03/2018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F95D-4B34-45CA-AEB9-421A2699B5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1638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D9212-09AF-499E-8F5A-DCE540E603DD}" type="datetime1">
              <a:rPr lang="es-ES" smtClean="0"/>
              <a:t>16/03/2018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F95D-4B34-45CA-AEB9-421A2699B5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40745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1DBDA1-ACD6-4DE7-B55C-EC171A93EE9C}" type="datetime1">
              <a:rPr lang="es-ES" smtClean="0"/>
              <a:t>16/03/2018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F95D-4B34-45CA-AEB9-421A2699B5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8925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6BC37-6E1D-4369-9689-3FD9AD20DE01}" type="datetime1">
              <a:rPr lang="es-ES" smtClean="0"/>
              <a:t>16/03/2018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F95D-4B34-45CA-AEB9-421A2699B5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0158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AC73E-3123-4036-80F4-FA3D72EDB19A}" type="datetime1">
              <a:rPr lang="es-ES" smtClean="0"/>
              <a:t>16/03/2018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F95D-4B34-45CA-AEB9-421A2699B5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13661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430BEE-24CE-4E59-9B0C-0FA701953205}" type="datetime1">
              <a:rPr lang="es-ES" smtClean="0"/>
              <a:t>16/03/2018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s-ES"/>
              <a:t>@madomba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6F95D-4B34-45CA-AEB9-421A2699B58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93004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27031" y="2732222"/>
            <a:ext cx="9144000" cy="2387600"/>
          </a:xfrm>
        </p:spPr>
        <p:txBody>
          <a:bodyPr>
            <a:normAutofit/>
          </a:bodyPr>
          <a:lstStyle/>
          <a:p>
            <a:pPr algn="r"/>
            <a:r>
              <a:rPr lang="es-ES" i="1" dirty="0"/>
              <a:t>La casa de los espíritus</a:t>
            </a:r>
            <a:br>
              <a:rPr lang="es-ES" i="1" dirty="0"/>
            </a:br>
            <a:r>
              <a:rPr lang="es-ES" dirty="0"/>
              <a:t>Isabel Allende</a:t>
            </a:r>
            <a:br>
              <a:rPr lang="es-ES" dirty="0"/>
            </a:br>
            <a:r>
              <a:rPr lang="es-ES" sz="2700" dirty="0"/>
              <a:t>(Argumento)</a:t>
            </a:r>
            <a:br>
              <a:rPr lang="es-ES" sz="2700" dirty="0"/>
            </a:br>
            <a:r>
              <a:rPr lang="es-ES" sz="2000" dirty="0"/>
              <a:t>Profesora: María Doménech</a:t>
            </a:r>
            <a:endParaRPr lang="es-ES" sz="2000" i="1" dirty="0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E80C32D-5DCA-4028-9BB5-25EEFAAEE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</p:spTree>
    <p:extLst>
      <p:ext uri="{BB962C8B-B14F-4D97-AF65-F5344CB8AC3E}">
        <p14:creationId xmlns:p14="http://schemas.microsoft.com/office/powerpoint/2010/main" val="3345465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s-ES" dirty="0"/>
            </a:br>
            <a:br>
              <a:rPr lang="es-ES" dirty="0"/>
            </a:br>
            <a:br>
              <a:rPr lang="es-ES" dirty="0"/>
            </a:br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431" y="0"/>
            <a:ext cx="12387431" cy="6982659"/>
          </a:xfrm>
          <a:prstGeom prst="rect">
            <a:avLst/>
          </a:prstGeom>
        </p:spPr>
      </p:pic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382126F-FB9A-4248-9578-29B167E45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</p:spTree>
    <p:extLst>
      <p:ext uri="{BB962C8B-B14F-4D97-AF65-F5344CB8AC3E}">
        <p14:creationId xmlns:p14="http://schemas.microsoft.com/office/powerpoint/2010/main" val="15930000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28034" y="206062"/>
            <a:ext cx="11204620" cy="615610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es-ES" sz="2000" dirty="0"/>
              <a:t>FAMILIA DEL VALLE</a:t>
            </a:r>
          </a:p>
          <a:p>
            <a:pPr marL="0" indent="0" algn="ctr">
              <a:buNone/>
            </a:pPr>
            <a:r>
              <a:rPr lang="es-ES" sz="2000" dirty="0"/>
              <a:t>Severo         Nívea (15 hijos)</a:t>
            </a:r>
          </a:p>
          <a:p>
            <a:pPr marL="0" indent="0" algn="ctr">
              <a:buNone/>
            </a:pPr>
            <a:r>
              <a:rPr lang="es-ES" sz="2000" dirty="0"/>
              <a:t>           ROSA (belleza) + </a:t>
            </a:r>
            <a:r>
              <a:rPr lang="es-ES" sz="2000" b="1" dirty="0">
                <a:solidFill>
                  <a:srgbClr val="00B050"/>
                </a:solidFill>
              </a:rPr>
              <a:t>CLARA</a:t>
            </a:r>
            <a:r>
              <a:rPr lang="es-ES" sz="2000" dirty="0"/>
              <a:t> (poderes sobrenaturales)</a:t>
            </a:r>
          </a:p>
          <a:p>
            <a:pPr marL="0" indent="0" algn="ctr">
              <a:buNone/>
            </a:pPr>
            <a:endParaRPr lang="es-ES" sz="2000" dirty="0"/>
          </a:p>
          <a:p>
            <a:pPr algn="just"/>
            <a:r>
              <a:rPr lang="es-ES" sz="2400" b="1" dirty="0">
                <a:solidFill>
                  <a:srgbClr val="00B050"/>
                </a:solidFill>
              </a:rPr>
              <a:t>ESTEBAN TRUEBA</a:t>
            </a:r>
            <a:r>
              <a:rPr lang="es-ES" sz="2400" dirty="0"/>
              <a:t>     ROSA      &gt; Fundo </a:t>
            </a:r>
            <a:r>
              <a:rPr lang="es-ES" sz="2400" b="1" u="sng" dirty="0">
                <a:solidFill>
                  <a:srgbClr val="C00000"/>
                </a:solidFill>
              </a:rPr>
              <a:t>Las Tres Marías</a:t>
            </a:r>
            <a:r>
              <a:rPr lang="es-ES" sz="2400" dirty="0"/>
              <a:t> </a:t>
            </a:r>
            <a:r>
              <a:rPr lang="es-ES" sz="2000" dirty="0"/>
              <a:t>(Pedro II – hijo de Pedro García)</a:t>
            </a:r>
          </a:p>
          <a:p>
            <a:pPr algn="just"/>
            <a:r>
              <a:rPr lang="es-ES" sz="2400" b="1" dirty="0">
                <a:solidFill>
                  <a:srgbClr val="00B050"/>
                </a:solidFill>
              </a:rPr>
              <a:t>CLARA</a:t>
            </a:r>
            <a:r>
              <a:rPr lang="es-ES" sz="2400" dirty="0"/>
              <a:t> anuncia         Esteban Trueba: </a:t>
            </a:r>
            <a:r>
              <a:rPr lang="es-ES" sz="2400" b="1" dirty="0">
                <a:solidFill>
                  <a:schemeClr val="accent2"/>
                </a:solidFill>
              </a:rPr>
              <a:t>BLANCA</a:t>
            </a:r>
            <a:r>
              <a:rPr lang="es-ES" sz="2400" dirty="0"/>
              <a:t> y mellizos (Jaime – Nicolás)</a:t>
            </a:r>
          </a:p>
          <a:p>
            <a:pPr marL="0" indent="0" algn="just">
              <a:buNone/>
            </a:pPr>
            <a:r>
              <a:rPr lang="es-ES" sz="2400" b="1" dirty="0">
                <a:solidFill>
                  <a:srgbClr val="00B050"/>
                </a:solidFill>
              </a:rPr>
              <a:t>	</a:t>
            </a:r>
            <a:r>
              <a:rPr lang="es-ES" sz="2400" b="1" u="sng" dirty="0">
                <a:solidFill>
                  <a:srgbClr val="C00000"/>
                </a:solidFill>
              </a:rPr>
              <a:t>La casa de la esquina</a:t>
            </a:r>
            <a:r>
              <a:rPr lang="es-ES" sz="2400" b="1" dirty="0">
                <a:solidFill>
                  <a:srgbClr val="00B050"/>
                </a:solidFill>
              </a:rPr>
              <a:t>		             </a:t>
            </a:r>
            <a:r>
              <a:rPr lang="es-ES" sz="2400" b="1" dirty="0">
                <a:solidFill>
                  <a:srgbClr val="0070C0"/>
                </a:solidFill>
              </a:rPr>
              <a:t>FÉRULA + NANA</a:t>
            </a:r>
          </a:p>
          <a:p>
            <a:pPr marL="0" indent="0" algn="just">
              <a:buNone/>
            </a:pPr>
            <a:endParaRPr lang="es-ES" sz="2400" b="1" dirty="0">
              <a:solidFill>
                <a:srgbClr val="0070C0"/>
              </a:solidFill>
            </a:endParaRPr>
          </a:p>
          <a:p>
            <a:pPr algn="just"/>
            <a:r>
              <a:rPr lang="es-ES" sz="2400" b="1" dirty="0">
                <a:solidFill>
                  <a:schemeClr val="accent2"/>
                </a:solidFill>
              </a:rPr>
              <a:t>BLANCA       PEDRO III  / BLANCA        CONDE JEAN DE S.</a:t>
            </a:r>
          </a:p>
          <a:p>
            <a:pPr marL="914400" lvl="2" indent="0" algn="just">
              <a:buNone/>
            </a:pPr>
            <a:r>
              <a:rPr lang="es-ES" sz="2400" b="1" dirty="0">
                <a:solidFill>
                  <a:srgbClr val="FF0000"/>
                </a:solidFill>
              </a:rPr>
              <a:t>    ALBA      Miguel</a:t>
            </a:r>
          </a:p>
          <a:p>
            <a:pPr marL="914400" lvl="2" indent="0" algn="just">
              <a:buNone/>
            </a:pPr>
            <a:endParaRPr lang="es-ES" sz="2400" b="1" dirty="0">
              <a:solidFill>
                <a:schemeClr val="accent2"/>
              </a:solidFill>
            </a:endParaRPr>
          </a:p>
          <a:p>
            <a:pPr marL="0" indent="0" algn="just">
              <a:buNone/>
            </a:pPr>
            <a:r>
              <a:rPr lang="es-ES" sz="2400" b="1" dirty="0">
                <a:solidFill>
                  <a:srgbClr val="0070C0"/>
                </a:solidFill>
              </a:rPr>
              <a:t>	 </a:t>
            </a:r>
            <a:r>
              <a:rPr lang="es-ES" sz="2400" b="1" dirty="0">
                <a:solidFill>
                  <a:srgbClr val="00B050"/>
                </a:solidFill>
              </a:rPr>
              <a:t>CLARA</a:t>
            </a:r>
          </a:p>
          <a:p>
            <a:pPr marL="0" indent="0" algn="just">
              <a:buNone/>
            </a:pPr>
            <a:r>
              <a:rPr lang="es-ES" sz="2400" b="1" dirty="0">
                <a:solidFill>
                  <a:srgbClr val="00B050"/>
                </a:solidFill>
              </a:rPr>
              <a:t>ESTEBAN         </a:t>
            </a:r>
            <a:r>
              <a:rPr lang="es-ES" sz="2400" b="1" dirty="0">
                <a:solidFill>
                  <a:srgbClr val="0070C0"/>
                </a:solidFill>
              </a:rPr>
              <a:t>FÉRULA</a:t>
            </a:r>
            <a:r>
              <a:rPr lang="es-ES" sz="2400" b="1" dirty="0">
                <a:solidFill>
                  <a:srgbClr val="00B050"/>
                </a:solidFill>
              </a:rPr>
              <a:t>		</a:t>
            </a:r>
            <a:r>
              <a:rPr lang="es-ES" sz="2000" b="1" dirty="0">
                <a:solidFill>
                  <a:srgbClr val="00B050"/>
                </a:solidFill>
              </a:rPr>
              <a:t>Esteban (senador conservador)          Clara (labor social /espiritismo)</a:t>
            </a:r>
          </a:p>
          <a:p>
            <a:pPr marL="0" indent="0" algn="just">
              <a:buNone/>
            </a:pPr>
            <a:r>
              <a:rPr lang="es-ES" sz="2000" b="1" dirty="0">
                <a:solidFill>
                  <a:srgbClr val="00B050"/>
                </a:solidFill>
              </a:rPr>
              <a:t>					     </a:t>
            </a:r>
            <a:r>
              <a:rPr lang="es-ES" sz="2000" b="1" dirty="0">
                <a:solidFill>
                  <a:srgbClr val="FF0000"/>
                </a:solidFill>
              </a:rPr>
              <a:t>(Alba partido izquierda como su tío Jaime)</a:t>
            </a:r>
          </a:p>
          <a:p>
            <a:pPr marL="0" indent="0" algn="just">
              <a:buNone/>
            </a:pPr>
            <a:endParaRPr lang="es-ES" sz="2400" b="1" dirty="0">
              <a:solidFill>
                <a:srgbClr val="00B050"/>
              </a:solidFill>
            </a:endParaRPr>
          </a:p>
          <a:p>
            <a:pPr algn="just"/>
            <a:r>
              <a:rPr lang="es-ES" sz="2400" b="1" dirty="0">
                <a:solidFill>
                  <a:srgbClr val="FF0000"/>
                </a:solidFill>
              </a:rPr>
              <a:t>Socialistas</a:t>
            </a:r>
            <a:r>
              <a:rPr lang="es-ES" sz="2400" b="1" dirty="0">
                <a:solidFill>
                  <a:srgbClr val="00B050"/>
                </a:solidFill>
              </a:rPr>
              <a:t>      Golpe de Estado &gt; </a:t>
            </a:r>
            <a:r>
              <a:rPr lang="es-ES" sz="2400" b="1" dirty="0">
                <a:solidFill>
                  <a:srgbClr val="FF0000"/>
                </a:solidFill>
              </a:rPr>
              <a:t>Alba torturada (Esteban García – nieto) </a:t>
            </a:r>
          </a:p>
          <a:p>
            <a:pPr lvl="7"/>
            <a:endParaRPr lang="es-ES" sz="2400" b="1" dirty="0">
              <a:solidFill>
                <a:srgbClr val="00B050"/>
              </a:solidFill>
            </a:endParaRPr>
          </a:p>
        </p:txBody>
      </p:sp>
      <p:pic>
        <p:nvPicPr>
          <p:cNvPr id="5" name="Gráfico 4" descr="Hombre y muj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59568" y="498536"/>
            <a:ext cx="481818" cy="481818"/>
          </a:xfrm>
          <a:prstGeom prst="rect">
            <a:avLst/>
          </a:prstGeom>
        </p:spPr>
      </p:pic>
      <p:pic>
        <p:nvPicPr>
          <p:cNvPr id="13" name="Gráfico 12" descr="Corazó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901463" y="1661201"/>
            <a:ext cx="315932" cy="315932"/>
          </a:xfrm>
          <a:prstGeom prst="rect">
            <a:avLst/>
          </a:prstGeom>
        </p:spPr>
      </p:pic>
      <p:pic>
        <p:nvPicPr>
          <p:cNvPr id="17" name="Gráfico 16" descr="Mujer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0800000">
            <a:off x="3789608" y="1604921"/>
            <a:ext cx="433751" cy="428491"/>
          </a:xfrm>
          <a:prstGeom prst="rect">
            <a:avLst/>
          </a:prstGeom>
        </p:spPr>
      </p:pic>
      <p:pic>
        <p:nvPicPr>
          <p:cNvPr id="18" name="Gráfico 17" descr="Hombre y muj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77611" y="1979566"/>
            <a:ext cx="481818" cy="481818"/>
          </a:xfrm>
          <a:prstGeom prst="rect">
            <a:avLst/>
          </a:prstGeom>
        </p:spPr>
      </p:pic>
      <p:sp>
        <p:nvSpPr>
          <p:cNvPr id="19" name="Abrir llave 18"/>
          <p:cNvSpPr/>
          <p:nvPr/>
        </p:nvSpPr>
        <p:spPr>
          <a:xfrm rot="16200000">
            <a:off x="6911135" y="278867"/>
            <a:ext cx="288151" cy="4203344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2" name="Conector recto de flecha 21"/>
          <p:cNvCxnSpPr>
            <a:cxnSpLocks/>
          </p:cNvCxnSpPr>
          <p:nvPr/>
        </p:nvCxnSpPr>
        <p:spPr>
          <a:xfrm>
            <a:off x="1733270" y="4868213"/>
            <a:ext cx="46364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recto de flecha 29"/>
          <p:cNvCxnSpPr>
            <a:cxnSpLocks/>
          </p:cNvCxnSpPr>
          <p:nvPr/>
        </p:nvCxnSpPr>
        <p:spPr>
          <a:xfrm flipV="1">
            <a:off x="1146219" y="4415568"/>
            <a:ext cx="257578" cy="199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ector recto de flecha 31"/>
          <p:cNvCxnSpPr>
            <a:cxnSpLocks/>
          </p:cNvCxnSpPr>
          <p:nvPr/>
        </p:nvCxnSpPr>
        <p:spPr>
          <a:xfrm flipH="1" flipV="1">
            <a:off x="2417139" y="4370492"/>
            <a:ext cx="234396" cy="24469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Gráfico 34" descr="Corazó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841903" y="3196760"/>
            <a:ext cx="355007" cy="355007"/>
          </a:xfrm>
          <a:prstGeom prst="rect">
            <a:avLst/>
          </a:prstGeom>
        </p:spPr>
      </p:pic>
      <p:pic>
        <p:nvPicPr>
          <p:cNvPr id="36" name="Gráfico 35" descr="Hombre y muj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27189" y="3150719"/>
            <a:ext cx="447087" cy="447087"/>
          </a:xfrm>
          <a:prstGeom prst="rect">
            <a:avLst/>
          </a:prstGeom>
        </p:spPr>
      </p:pic>
      <p:sp>
        <p:nvSpPr>
          <p:cNvPr id="37" name="Flecha: a la izquierda y derecha 36"/>
          <p:cNvSpPr/>
          <p:nvPr/>
        </p:nvSpPr>
        <p:spPr>
          <a:xfrm>
            <a:off x="7434470" y="4823136"/>
            <a:ext cx="452814" cy="90153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Flecha: hacia abajo 37"/>
          <p:cNvSpPr/>
          <p:nvPr/>
        </p:nvSpPr>
        <p:spPr>
          <a:xfrm>
            <a:off x="2090128" y="5731099"/>
            <a:ext cx="293562" cy="4407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9" name="Gráfico 38" descr="Corazó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2383689" y="3551767"/>
            <a:ext cx="387845" cy="387845"/>
          </a:xfrm>
          <a:prstGeom prst="rect">
            <a:avLst/>
          </a:prstGeom>
        </p:spPr>
      </p:pic>
      <p:sp>
        <p:nvSpPr>
          <p:cNvPr id="2" name="Marcador de pie de página 1">
            <a:extLst>
              <a:ext uri="{FF2B5EF4-FFF2-40B4-BE49-F238E27FC236}">
                <a16:creationId xmlns:a16="http://schemas.microsoft.com/office/drawing/2014/main" id="{9AACCF8B-F706-42EB-B673-A6B6B4412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</p:spTree>
    <p:extLst>
      <p:ext uri="{BB962C8B-B14F-4D97-AF65-F5344CB8AC3E}">
        <p14:creationId xmlns:p14="http://schemas.microsoft.com/office/powerpoint/2010/main" val="36794375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71311" y="437883"/>
            <a:ext cx="10302025" cy="3593206"/>
          </a:xfrm>
        </p:spPr>
        <p:txBody>
          <a:bodyPr numCol="2">
            <a:normAutofit fontScale="90000"/>
          </a:bodyPr>
          <a:lstStyle/>
          <a:p>
            <a:pPr algn="ctr"/>
            <a:r>
              <a:rPr lang="es-ES" dirty="0"/>
              <a:t>1ª parte</a:t>
            </a:r>
            <a:br>
              <a:rPr lang="es-ES" dirty="0"/>
            </a:br>
            <a:r>
              <a:rPr lang="es-ES" dirty="0"/>
              <a:t>capítulos  I – IX</a:t>
            </a:r>
            <a:br>
              <a:rPr lang="es-ES" dirty="0"/>
            </a:br>
            <a:br>
              <a:rPr lang="es-ES" sz="2400" dirty="0"/>
            </a:br>
            <a:r>
              <a:rPr lang="es-ES" sz="2400" dirty="0"/>
              <a:t>Familias Trueba – del Valle</a:t>
            </a:r>
            <a:br>
              <a:rPr lang="es-ES" sz="2400" dirty="0"/>
            </a:br>
            <a:r>
              <a:rPr lang="es-ES" sz="2400" dirty="0"/>
              <a:t>Ritmo lento </a:t>
            </a:r>
            <a:br>
              <a:rPr lang="es-ES" sz="2400" dirty="0"/>
            </a:br>
            <a:r>
              <a:rPr lang="es-ES" sz="2400" b="1" dirty="0">
                <a:solidFill>
                  <a:srgbClr val="00B050"/>
                </a:solidFill>
              </a:rPr>
              <a:t>Clara</a:t>
            </a:r>
            <a:br>
              <a:rPr lang="es-ES" sz="2400" dirty="0"/>
            </a:br>
            <a:r>
              <a:rPr lang="es-ES" sz="2400" dirty="0"/>
              <a:t>Narración: Cuadernos de anotar la vida</a:t>
            </a:r>
            <a:br>
              <a:rPr lang="es-ES" sz="2400" dirty="0"/>
            </a:br>
            <a:r>
              <a:rPr lang="es-ES" sz="2400" u="sng" dirty="0">
                <a:solidFill>
                  <a:srgbClr val="C00000"/>
                </a:solidFill>
              </a:rPr>
              <a:t>Las Tres Marías</a:t>
            </a:r>
            <a:br>
              <a:rPr lang="es-ES" sz="2400" u="sng" dirty="0"/>
            </a:br>
            <a:br>
              <a:rPr lang="es-ES" sz="2400" dirty="0"/>
            </a:br>
            <a:br>
              <a:rPr lang="es-ES" sz="2400" dirty="0"/>
            </a:br>
            <a:r>
              <a:rPr lang="es-ES" dirty="0"/>
              <a:t>2ª parte </a:t>
            </a:r>
            <a:br>
              <a:rPr lang="es-ES" dirty="0"/>
            </a:br>
            <a:r>
              <a:rPr lang="es-ES" dirty="0"/>
              <a:t>capítulos X – XIV</a:t>
            </a:r>
            <a:br>
              <a:rPr lang="es-ES" dirty="0"/>
            </a:br>
            <a:br>
              <a:rPr lang="es-ES" sz="2400" dirty="0"/>
            </a:br>
            <a:r>
              <a:rPr lang="es-ES" sz="2400" dirty="0"/>
              <a:t>Política del país + Universo Alba</a:t>
            </a:r>
            <a:br>
              <a:rPr lang="es-ES" sz="2400" dirty="0"/>
            </a:br>
            <a:r>
              <a:rPr lang="es-ES" sz="2400" dirty="0"/>
              <a:t>Ritmo más rápido</a:t>
            </a:r>
            <a:br>
              <a:rPr lang="es-ES" sz="2400" dirty="0"/>
            </a:br>
            <a:r>
              <a:rPr lang="es-ES" sz="2400" b="1" dirty="0">
                <a:solidFill>
                  <a:srgbClr val="FF0000"/>
                </a:solidFill>
              </a:rPr>
              <a:t>Alba</a:t>
            </a:r>
            <a:br>
              <a:rPr lang="es-ES" sz="2400" dirty="0"/>
            </a:br>
            <a:r>
              <a:rPr lang="es-ES" sz="2400" dirty="0"/>
              <a:t>Narración: Testimonial</a:t>
            </a:r>
            <a:br>
              <a:rPr lang="es-ES" sz="2400" dirty="0"/>
            </a:br>
            <a:r>
              <a:rPr lang="es-ES" sz="2400" u="sng" dirty="0">
                <a:solidFill>
                  <a:srgbClr val="C00000"/>
                </a:solidFill>
              </a:rPr>
              <a:t>La casa de la esquina</a:t>
            </a:r>
            <a:br>
              <a:rPr lang="es-ES" sz="2400" dirty="0"/>
            </a:br>
            <a:endParaRPr lang="es-ES" sz="2400" b="1" dirty="0">
              <a:solidFill>
                <a:srgbClr val="FF0000"/>
              </a:solidFill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1005088" y="4250028"/>
            <a:ext cx="996824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C00000"/>
                </a:solidFill>
              </a:rPr>
              <a:t>Novela circular: </a:t>
            </a:r>
          </a:p>
          <a:p>
            <a:pPr algn="ctr"/>
            <a:r>
              <a:rPr lang="es-ES" sz="2400" dirty="0"/>
              <a:t>Cárcel &gt; aparición </a:t>
            </a:r>
            <a:r>
              <a:rPr lang="es-ES" sz="2400" b="1" dirty="0">
                <a:solidFill>
                  <a:srgbClr val="00B050"/>
                </a:solidFill>
              </a:rPr>
              <a:t>Clara</a:t>
            </a:r>
            <a:r>
              <a:rPr lang="es-ES" sz="2400" dirty="0"/>
              <a:t> a </a:t>
            </a:r>
            <a:r>
              <a:rPr lang="es-ES" sz="2400" b="1" dirty="0">
                <a:solidFill>
                  <a:srgbClr val="FF0000"/>
                </a:solidFill>
              </a:rPr>
              <a:t>Alba</a:t>
            </a:r>
            <a:r>
              <a:rPr lang="es-ES" sz="2400" dirty="0"/>
              <a:t>: </a:t>
            </a:r>
          </a:p>
          <a:p>
            <a:pPr algn="ctr"/>
            <a:r>
              <a:rPr lang="es-ES" sz="2400" dirty="0"/>
              <a:t>Reconstruye la </a:t>
            </a:r>
            <a:r>
              <a:rPr lang="es-ES" sz="2400" dirty="0" err="1"/>
              <a:t>hª</a:t>
            </a:r>
            <a:r>
              <a:rPr lang="es-ES" sz="2400" dirty="0"/>
              <a:t> familiar y añade acontecimientos históricos y políticos. </a:t>
            </a:r>
          </a:p>
          <a:p>
            <a:pPr algn="ctr"/>
            <a:r>
              <a:rPr lang="es-ES" sz="2400" dirty="0"/>
              <a:t>Cuenta la muerte de su abuelo. </a:t>
            </a:r>
          </a:p>
          <a:p>
            <a:pPr algn="ctr"/>
            <a:r>
              <a:rPr lang="es-ES" sz="2400" dirty="0"/>
              <a:t>La novela empieza y termina con la misma frase de los cuadernos de </a:t>
            </a:r>
            <a:r>
              <a:rPr lang="es-ES" sz="2400" b="1" dirty="0">
                <a:solidFill>
                  <a:srgbClr val="00B050"/>
                </a:solidFill>
              </a:rPr>
              <a:t>Clara</a:t>
            </a:r>
            <a:r>
              <a:rPr lang="es-ES" sz="2400" dirty="0"/>
              <a:t>. </a:t>
            </a: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A23D426-8C8E-49E6-A533-D5161FD75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@madomba</a:t>
            </a:r>
          </a:p>
        </p:txBody>
      </p:sp>
    </p:spTree>
    <p:extLst>
      <p:ext uri="{BB962C8B-B14F-4D97-AF65-F5344CB8AC3E}">
        <p14:creationId xmlns:p14="http://schemas.microsoft.com/office/powerpoint/2010/main" val="227321222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108</Words>
  <Application>Microsoft Office PowerPoint</Application>
  <PresentationFormat>Panorámica</PresentationFormat>
  <Paragraphs>28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Tema de Office</vt:lpstr>
      <vt:lpstr>La casa de los espíritus Isabel Allende (Argumento) Profesora: María Doménech</vt:lpstr>
      <vt:lpstr>   </vt:lpstr>
      <vt:lpstr>Presentación de PowerPoint</vt:lpstr>
      <vt:lpstr>1ª parte capítulos  I – IX  Familias Trueba – del Valle Ritmo lento  Clara Narración: Cuadernos de anotar la vida Las Tres Marías   2ª parte  capítulos X – XIV  Política del país + Universo Alba Ritmo más rápido Alba Narración: Testimonial La casa de la esquina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</dc:title>
  <dc:creator>María Doménech Ballester</dc:creator>
  <cp:lastModifiedBy>María Doménech Ballester</cp:lastModifiedBy>
  <cp:revision>9</cp:revision>
  <dcterms:created xsi:type="dcterms:W3CDTF">2017-04-11T03:05:47Z</dcterms:created>
  <dcterms:modified xsi:type="dcterms:W3CDTF">2018-03-16T07:59:51Z</dcterms:modified>
</cp:coreProperties>
</file>