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4EB65C-94C6-494F-A97B-9416A9C4F76F}" type="datetimeFigureOut">
              <a:rPr lang="es-ES" smtClean="0"/>
              <a:t>16/03/2018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838BEA-D398-45F5-8B8D-57AA2511601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09376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9018D-717F-4CFD-ACFF-69718858B16F}" type="datetime1">
              <a:rPr lang="es-ES" smtClean="0"/>
              <a:t>16/03/2018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@madomba</a:t>
            </a: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EA011-45DC-4A77-9FB3-76BCFBD9330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CE3AD-80FD-4919-B310-02198DB4ABE1}" type="datetime1">
              <a:rPr lang="es-ES" smtClean="0"/>
              <a:t>16/03/2018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@madomba</a:t>
            </a: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EA011-45DC-4A77-9FB3-76BCFBD9330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B39EA-F0B9-45B2-A32D-38E2388F70F9}" type="datetime1">
              <a:rPr lang="es-ES" smtClean="0"/>
              <a:t>16/03/2018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@madomba</a:t>
            </a: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EA011-45DC-4A77-9FB3-76BCFBD9330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047D3-6F0B-431D-8447-6A297489FE38}" type="datetime1">
              <a:rPr lang="es-ES" smtClean="0"/>
              <a:t>16/03/2018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@madomba</a:t>
            </a: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EA011-45DC-4A77-9FB3-76BCFBD9330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F0ABF-428B-4D93-B05C-1F22BAE8C0C8}" type="datetime1">
              <a:rPr lang="es-ES" smtClean="0"/>
              <a:t>16/03/2018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@madomba</a:t>
            </a: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EA011-45DC-4A77-9FB3-76BCFBD9330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469FE-D46D-4099-A971-D8E3B08597F0}" type="datetime1">
              <a:rPr lang="es-ES" smtClean="0"/>
              <a:t>16/03/2018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@madomba</a:t>
            </a: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EA011-45DC-4A77-9FB3-76BCFBD9330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B4898-A7AB-4FAA-858F-F859279451F3}" type="datetime1">
              <a:rPr lang="es-ES" smtClean="0"/>
              <a:t>16/03/2018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@madomba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EA011-45DC-4A77-9FB3-76BCFBD9330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B7BAE-4343-431A-95AF-5FE7B364A352}" type="datetime1">
              <a:rPr lang="es-ES" smtClean="0"/>
              <a:t>16/03/2018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@madomba</a:t>
            </a: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EA011-45DC-4A77-9FB3-76BCFBD9330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6F3FC-63D8-4C66-B9F8-A7222C9BEA53}" type="datetime1">
              <a:rPr lang="es-ES" smtClean="0"/>
              <a:t>16/03/2018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@madomba</a:t>
            </a: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EA011-45DC-4A77-9FB3-76BCFBD9330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2D662-5255-42B2-BE03-716E8DE0AF79}" type="datetime1">
              <a:rPr lang="es-ES" smtClean="0"/>
              <a:t>16/03/2018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@madomba</a:t>
            </a: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EA011-45DC-4A77-9FB3-76BCFBD9330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F8A17-E8C0-481B-8400-182601D21BE1}" type="datetime1">
              <a:rPr lang="es-ES" smtClean="0"/>
              <a:t>16/03/2018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@madomba</a:t>
            </a: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EA011-45DC-4A77-9FB3-76BCFBD9330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B34F4E-E7DB-489E-9B14-BF1ED60251E1}" type="datetime1">
              <a:rPr lang="es-ES" smtClean="0"/>
              <a:t>16/03/2018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s-ES"/>
              <a:t>@madomba</a:t>
            </a: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8EA011-45DC-4A77-9FB3-76BCFBD9330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/>
              <a:t>LITERATURA HISPANOAMERICANA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/>
              <a:t>SIGLO XX</a:t>
            </a: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A1998AF3-23DD-4719-A10B-6CAD63347D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@madomba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r>
              <a:rPr lang="es-ES" dirty="0">
                <a:solidFill>
                  <a:schemeClr val="accent6">
                    <a:lumMod val="75000"/>
                  </a:schemeClr>
                </a:solidFill>
              </a:rPr>
              <a:t>ETAPAS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es-ES" b="1" dirty="0"/>
              <a:t>1ª:La primara etapa aproximadamente hasta 1940 ó 1945: </a:t>
            </a:r>
          </a:p>
          <a:p>
            <a:pPr algn="ctr">
              <a:buNone/>
            </a:pPr>
            <a:r>
              <a:rPr lang="es-ES" sz="2600" b="1" dirty="0">
                <a:solidFill>
                  <a:schemeClr val="accent6">
                    <a:lumMod val="75000"/>
                  </a:schemeClr>
                </a:solidFill>
              </a:rPr>
              <a:t>	</a:t>
            </a:r>
            <a:r>
              <a:rPr lang="es-ES" sz="3100" b="1" dirty="0">
                <a:solidFill>
                  <a:schemeClr val="accent6">
                    <a:lumMod val="75000"/>
                  </a:schemeClr>
                </a:solidFill>
              </a:rPr>
              <a:t>LA PERVIVENCIA DEL REALISMO. LA NATURALEZA, LOS TEMAS SOCIALES Y LA NOVELA INDIGENISTA</a:t>
            </a:r>
          </a:p>
          <a:p>
            <a:pPr algn="ctr">
              <a:buNone/>
            </a:pPr>
            <a:endParaRPr lang="es-ES" sz="2600" dirty="0">
              <a:solidFill>
                <a:schemeClr val="accent6">
                  <a:lumMod val="75000"/>
                </a:schemeClr>
              </a:solidFill>
            </a:endParaRPr>
          </a:p>
          <a:p>
            <a:pPr algn="just"/>
            <a:r>
              <a:rPr lang="es-ES" b="1" dirty="0"/>
              <a:t>2ª: Los comienzos de la renovación narrativa, con frutos cada vez más logrados entre 1945 y 1960. </a:t>
            </a:r>
          </a:p>
          <a:p>
            <a:pPr algn="ctr">
              <a:buNone/>
            </a:pPr>
            <a:r>
              <a:rPr lang="es-ES" b="1" dirty="0"/>
              <a:t>	</a:t>
            </a:r>
            <a:r>
              <a:rPr lang="es-ES" sz="3100" b="1" dirty="0">
                <a:solidFill>
                  <a:schemeClr val="accent6">
                    <a:lumMod val="75000"/>
                  </a:schemeClr>
                </a:solidFill>
              </a:rPr>
              <a:t>LA SUPERACIÓN DEL REALISMO. EL “REALISMO MÁGICO” O “LO REAL MARAVILLOSO”</a:t>
            </a:r>
          </a:p>
          <a:p>
            <a:pPr algn="ctr">
              <a:buNone/>
            </a:pPr>
            <a:endParaRPr lang="es-ES" sz="2600" dirty="0">
              <a:solidFill>
                <a:schemeClr val="accent6">
                  <a:lumMod val="75000"/>
                </a:schemeClr>
              </a:solidFill>
            </a:endParaRPr>
          </a:p>
          <a:p>
            <a:pPr algn="just"/>
            <a:r>
              <a:rPr lang="es-ES" b="1" dirty="0"/>
              <a:t>3ª: La consolidación y el esplendor de la nueva narrativa, a partir de 1960 :El boom de la novela hispanoamericana.</a:t>
            </a:r>
            <a:r>
              <a:rPr lang="es-ES" dirty="0"/>
              <a:t> </a:t>
            </a:r>
          </a:p>
          <a:p>
            <a:pPr algn="ctr">
              <a:buNone/>
            </a:pPr>
            <a:r>
              <a:rPr lang="es-ES" dirty="0">
                <a:solidFill>
                  <a:schemeClr val="accent6">
                    <a:lumMod val="75000"/>
                  </a:schemeClr>
                </a:solidFill>
              </a:rPr>
              <a:t>	</a:t>
            </a:r>
            <a:r>
              <a:rPr lang="es-ES" sz="3100" dirty="0">
                <a:solidFill>
                  <a:schemeClr val="accent6">
                    <a:lumMod val="75000"/>
                  </a:schemeClr>
                </a:solidFill>
              </a:rPr>
              <a:t>De 1960 a 1980</a:t>
            </a:r>
            <a:r>
              <a:rPr lang="es-ES" sz="3100" b="1" dirty="0">
                <a:solidFill>
                  <a:schemeClr val="accent6">
                    <a:lumMod val="75000"/>
                  </a:schemeClr>
                </a:solidFill>
              </a:rPr>
              <a:t>: </a:t>
            </a:r>
            <a:r>
              <a:rPr lang="es-ES" b="1" dirty="0">
                <a:solidFill>
                  <a:schemeClr val="accent6">
                    <a:lumMod val="75000"/>
                  </a:schemeClr>
                </a:solidFill>
              </a:rPr>
              <a:t>APOGEO O </a:t>
            </a:r>
            <a:r>
              <a:rPr lang="es-ES" b="1" i="1" dirty="0">
                <a:solidFill>
                  <a:schemeClr val="accent6">
                    <a:lumMod val="75000"/>
                  </a:schemeClr>
                </a:solidFill>
              </a:rPr>
              <a:t>"BOOM”</a:t>
            </a:r>
          </a:p>
          <a:p>
            <a:pPr algn="ctr">
              <a:buNone/>
            </a:pPr>
            <a:endParaRPr lang="es-ES" dirty="0">
              <a:solidFill>
                <a:schemeClr val="accent6">
                  <a:lumMod val="75000"/>
                </a:schemeClr>
              </a:solidFill>
            </a:endParaRPr>
          </a:p>
          <a:p>
            <a:pPr algn="just"/>
            <a:r>
              <a:rPr lang="es-ES" b="1" dirty="0"/>
              <a:t>4ª: Última generación. </a:t>
            </a:r>
          </a:p>
          <a:p>
            <a:pPr algn="ctr">
              <a:buNone/>
            </a:pPr>
            <a:r>
              <a:rPr lang="es-ES" dirty="0"/>
              <a:t>	</a:t>
            </a:r>
            <a:r>
              <a:rPr lang="es-ES" b="1" dirty="0">
                <a:solidFill>
                  <a:schemeClr val="accent6">
                    <a:lumMod val="75000"/>
                  </a:schemeClr>
                </a:solidFill>
              </a:rPr>
              <a:t>LA ÚLTIMA NARRATIVA: LA ÉPOCA DEL POSBOOM.</a:t>
            </a:r>
          </a:p>
          <a:p>
            <a:pPr>
              <a:buNone/>
            </a:pPr>
            <a:endParaRPr lang="es-ES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8B820DB2-AE65-40E6-BFB5-DF932B7390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@madomba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14202"/>
          </a:xfrm>
        </p:spPr>
        <p:txBody>
          <a:bodyPr>
            <a:normAutofit fontScale="90000"/>
          </a:bodyPr>
          <a:lstStyle/>
          <a:p>
            <a:br>
              <a:rPr lang="es-ES" sz="2200" b="1" dirty="0"/>
            </a:br>
            <a:br>
              <a:rPr lang="es-ES" sz="2200" b="1" dirty="0"/>
            </a:br>
            <a:r>
              <a:rPr lang="es-ES" sz="2700" b="1" dirty="0"/>
              <a:t>1ª: La primara etapa aproximadamente hasta 1940 ó 1945: </a:t>
            </a:r>
            <a:br>
              <a:rPr lang="es-ES" sz="2700" b="1" dirty="0"/>
            </a:br>
            <a:r>
              <a:rPr lang="es-ES" sz="2700" b="1" dirty="0">
                <a:solidFill>
                  <a:schemeClr val="accent6">
                    <a:lumMod val="75000"/>
                  </a:schemeClr>
                </a:solidFill>
              </a:rPr>
              <a:t>	LA PERVIVENCIA DEL REALISMO. LA NATURALEZA, LOS TEMAS SOCIALES Y LA NOVELA INDIGENISTA</a:t>
            </a:r>
            <a:br>
              <a:rPr lang="es-ES" b="1" dirty="0">
                <a:solidFill>
                  <a:schemeClr val="accent6">
                    <a:lumMod val="75000"/>
                  </a:schemeClr>
                </a:solidFill>
              </a:rPr>
            </a:b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2492896"/>
            <a:ext cx="8229600" cy="3633267"/>
          </a:xfrm>
        </p:spPr>
        <p:txBody>
          <a:bodyPr>
            <a:normAutofit/>
          </a:bodyPr>
          <a:lstStyle/>
          <a:p>
            <a:pPr algn="ctr"/>
            <a:r>
              <a:rPr lang="es-ES" sz="2800" b="1" dirty="0"/>
              <a:t>a) La naturaleza y las novelas de la tierra</a:t>
            </a:r>
            <a:endParaRPr lang="es-ES" sz="2800" dirty="0"/>
          </a:p>
          <a:p>
            <a:pPr algn="ctr">
              <a:buNone/>
            </a:pPr>
            <a:endParaRPr lang="es-ES" sz="2800" dirty="0"/>
          </a:p>
          <a:p>
            <a:pPr algn="ctr"/>
            <a:r>
              <a:rPr lang="es-ES" sz="2800" b="1" dirty="0"/>
              <a:t>b) Novelas de la revolución: Los problemas políticos</a:t>
            </a:r>
            <a:endParaRPr lang="es-ES" sz="2800" dirty="0"/>
          </a:p>
          <a:p>
            <a:pPr algn="ctr">
              <a:buNone/>
            </a:pPr>
            <a:endParaRPr lang="es-ES" sz="2800" dirty="0"/>
          </a:p>
          <a:p>
            <a:pPr algn="ctr"/>
            <a:r>
              <a:rPr lang="es-ES" sz="2800" b="1" dirty="0"/>
              <a:t>c) Novela indigenista </a:t>
            </a:r>
            <a:endParaRPr lang="es-ES" sz="2800" dirty="0"/>
          </a:p>
          <a:p>
            <a:pPr algn="ctr"/>
            <a:endParaRPr lang="es-ES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734226A-4213-4E02-B0E6-F93BAEB9C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@madomba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930226"/>
          </a:xfrm>
        </p:spPr>
        <p:txBody>
          <a:bodyPr>
            <a:normAutofit fontScale="90000"/>
          </a:bodyPr>
          <a:lstStyle/>
          <a:p>
            <a:br>
              <a:rPr lang="es-ES" sz="3100" b="1" dirty="0"/>
            </a:br>
            <a:r>
              <a:rPr lang="es-ES" sz="2700" b="1" dirty="0"/>
              <a:t>2ª: Los comienzos de la renovación narrativa, con frutos cada vez más logrados entre 1945 y 1960. </a:t>
            </a:r>
            <a:br>
              <a:rPr lang="es-ES" sz="2700" b="1" dirty="0"/>
            </a:br>
            <a:r>
              <a:rPr lang="es-ES" sz="2700" b="1" dirty="0"/>
              <a:t>	</a:t>
            </a:r>
            <a:r>
              <a:rPr lang="es-ES" sz="2700" b="1" dirty="0">
                <a:solidFill>
                  <a:schemeClr val="accent6">
                    <a:lumMod val="75000"/>
                  </a:schemeClr>
                </a:solidFill>
              </a:rPr>
              <a:t>LA SUPERACIÓN DEL REALISMO. EL “REALISMO MÁGICO” O “LO REAL MARAVILLOSO”</a:t>
            </a:r>
            <a:br>
              <a:rPr lang="es-ES" b="1" dirty="0">
                <a:solidFill>
                  <a:schemeClr val="accent6">
                    <a:lumMod val="75000"/>
                  </a:schemeClr>
                </a:solidFill>
              </a:rPr>
            </a:b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988840"/>
            <a:ext cx="8229600" cy="4320480"/>
          </a:xfrm>
        </p:spPr>
        <p:txBody>
          <a:bodyPr>
            <a:normAutofit fontScale="40000" lnSpcReduction="20000"/>
          </a:bodyPr>
          <a:lstStyle/>
          <a:p>
            <a:pPr algn="ctr">
              <a:buNone/>
            </a:pPr>
            <a:endParaRPr lang="es-ES" dirty="0"/>
          </a:p>
          <a:p>
            <a:pPr algn="ctr">
              <a:buNone/>
            </a:pPr>
            <a:r>
              <a:rPr lang="es-ES" sz="4500" dirty="0"/>
              <a:t>Dos son las líneas fundamentales de renovación : </a:t>
            </a:r>
          </a:p>
          <a:p>
            <a:pPr algn="ctr">
              <a:buNone/>
            </a:pPr>
            <a:endParaRPr lang="es-ES" sz="4500" dirty="0"/>
          </a:p>
          <a:p>
            <a:pPr algn="ctr"/>
            <a:r>
              <a:rPr lang="es-ES" sz="4500" b="1" dirty="0"/>
              <a:t>1.</a:t>
            </a:r>
            <a:r>
              <a:rPr lang="es-ES" sz="4500" dirty="0"/>
              <a:t> </a:t>
            </a:r>
            <a:r>
              <a:rPr lang="es-ES" sz="4500" b="1" u="sng" dirty="0"/>
              <a:t>El realismo</a:t>
            </a:r>
            <a:r>
              <a:rPr lang="es-ES" sz="4500" dirty="0"/>
              <a:t> –crítico urbano que refleja el interés por </a:t>
            </a:r>
            <a:r>
              <a:rPr lang="es-ES" sz="4500" b="1" dirty="0"/>
              <a:t>el mundo urbano y </a:t>
            </a:r>
            <a:r>
              <a:rPr lang="es-ES" sz="4500" dirty="0"/>
              <a:t>se dará cabida a los más </a:t>
            </a:r>
            <a:r>
              <a:rPr lang="es-ES" sz="4500" b="1" dirty="0"/>
              <a:t>variados problemas humanos o existenciales</a:t>
            </a:r>
            <a:endParaRPr lang="es-ES" sz="4500" dirty="0"/>
          </a:p>
          <a:p>
            <a:pPr algn="ctr">
              <a:buNone/>
            </a:pPr>
            <a:endParaRPr lang="es-ES" sz="4500" dirty="0"/>
          </a:p>
          <a:p>
            <a:pPr algn="ctr"/>
            <a:r>
              <a:rPr lang="es-ES" sz="4500" b="1" dirty="0"/>
              <a:t>2. </a:t>
            </a:r>
            <a:r>
              <a:rPr lang="es-ES" sz="4500" b="1" u="sng" dirty="0"/>
              <a:t>El realismo mágico o lo real maravilloso.</a:t>
            </a:r>
            <a:r>
              <a:rPr lang="es-ES" sz="4500" b="1" dirty="0"/>
              <a:t> </a:t>
            </a:r>
            <a:r>
              <a:rPr lang="es-ES" sz="4500" dirty="0"/>
              <a:t>Ya Borges se había adelantado, hablando en los años 30 de “realismo fantástico”. Pronto se hablará de </a:t>
            </a:r>
            <a:r>
              <a:rPr lang="es-ES" sz="4500" b="1" dirty="0"/>
              <a:t>realismo mágico </a:t>
            </a:r>
            <a:r>
              <a:rPr lang="es-ES" sz="4500" dirty="0"/>
              <a:t>o de lo real maravilloso. Esta última denominación se debe a Alejo Carpentier, para quien el realismo puro es incapaz de recoger la asombrosa e insólita realidad del mundo americano: “Lo real maravilloso se encuentra a cada paso en la historia del Continente” El hecho es que, a partir de este momento, </a:t>
            </a:r>
            <a:r>
              <a:rPr lang="es-ES" sz="4500" b="1" dirty="0"/>
              <a:t>realidad y fantasía </a:t>
            </a:r>
            <a:r>
              <a:rPr lang="es-ES" sz="4500" dirty="0"/>
              <a:t>se presentarán íntimamente enlazadas en la novela: unas veces, por la presencia de lo mítico, de lo legendario, de lo mágico; otras, por el tratamiento alegórico o poético de la acción, de los personajes o de los ambientes.</a:t>
            </a:r>
          </a:p>
          <a:p>
            <a:endParaRPr lang="es-ES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F35AAEB-4986-4DC5-AEC5-3BF94FE98A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@madomba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54162"/>
          </a:xfrm>
        </p:spPr>
        <p:txBody>
          <a:bodyPr>
            <a:normAutofit fontScale="90000"/>
          </a:bodyPr>
          <a:lstStyle/>
          <a:p>
            <a:br>
              <a:rPr lang="es-ES" sz="2700" b="1" dirty="0"/>
            </a:br>
            <a:br>
              <a:rPr lang="es-ES" sz="2700" b="1" dirty="0"/>
            </a:br>
            <a:r>
              <a:rPr lang="es-ES" sz="2700" b="1" dirty="0"/>
              <a:t>3ª: La consolidación y el esplendor de la nueva narrativa, a partir de 1960 :El boom de la novela hispanoamericana.</a:t>
            </a:r>
            <a:r>
              <a:rPr lang="es-ES" sz="2700" dirty="0"/>
              <a:t> </a:t>
            </a:r>
            <a:br>
              <a:rPr lang="es-ES" sz="2700" dirty="0"/>
            </a:br>
            <a:r>
              <a:rPr lang="es-ES" sz="2700" dirty="0">
                <a:solidFill>
                  <a:schemeClr val="accent6">
                    <a:lumMod val="75000"/>
                  </a:schemeClr>
                </a:solidFill>
              </a:rPr>
              <a:t>	De 1960 a 1980</a:t>
            </a:r>
            <a:r>
              <a:rPr lang="es-ES" sz="2700" b="1" dirty="0">
                <a:solidFill>
                  <a:schemeClr val="accent6">
                    <a:lumMod val="75000"/>
                  </a:schemeClr>
                </a:solidFill>
              </a:rPr>
              <a:t>: APOGEO O </a:t>
            </a:r>
            <a:r>
              <a:rPr lang="es-ES" sz="2700" b="1" i="1" dirty="0">
                <a:solidFill>
                  <a:schemeClr val="accent6">
                    <a:lumMod val="75000"/>
                  </a:schemeClr>
                </a:solidFill>
              </a:rPr>
              <a:t>"BOOM”</a:t>
            </a:r>
            <a:br>
              <a:rPr lang="es-ES" b="1" i="1" dirty="0">
                <a:solidFill>
                  <a:schemeClr val="accent6">
                    <a:lumMod val="75000"/>
                  </a:schemeClr>
                </a:solidFill>
              </a:rPr>
            </a:b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464496"/>
          </a:xfrm>
        </p:spPr>
        <p:txBody>
          <a:bodyPr>
            <a:normAutofit fontScale="40000" lnSpcReduction="20000"/>
          </a:bodyPr>
          <a:lstStyle/>
          <a:p>
            <a:pPr algn="ctr">
              <a:buNone/>
            </a:pPr>
            <a:r>
              <a:rPr lang="es-ES" dirty="0"/>
              <a:t>	</a:t>
            </a:r>
            <a:r>
              <a:rPr lang="es-ES" sz="5000" dirty="0"/>
              <a:t>A partir de los años 60 se produce la </a:t>
            </a:r>
            <a:r>
              <a:rPr lang="es-ES" sz="5000" b="1" dirty="0"/>
              <a:t>consolidación y auge </a:t>
            </a:r>
            <a:r>
              <a:rPr lang="es-ES" sz="5000" dirty="0"/>
              <a:t>espectacular de la nueva narrativa hispanoamericana, donde convergen las líneas de renovación de etapas anteriores.</a:t>
            </a:r>
          </a:p>
          <a:p>
            <a:pPr algn="ctr">
              <a:buNone/>
            </a:pPr>
            <a:r>
              <a:rPr lang="es-ES" sz="5000" dirty="0"/>
              <a:t> </a:t>
            </a:r>
          </a:p>
          <a:p>
            <a:pPr algn="ctr">
              <a:buNone/>
            </a:pPr>
            <a:r>
              <a:rPr lang="es-ES" sz="5000" dirty="0"/>
              <a:t>	Con la palabra </a:t>
            </a:r>
            <a:r>
              <a:rPr lang="es-ES" sz="5000" b="1" dirty="0"/>
              <a:t>BOOM</a:t>
            </a:r>
            <a:r>
              <a:rPr lang="es-ES" sz="5000" dirty="0"/>
              <a:t> se alude a la rápida popularización de una serie de autores y títulos en los ambientes literarios de todo el mundo. Se produce la </a:t>
            </a:r>
            <a:r>
              <a:rPr lang="es-ES" sz="5000" b="1" dirty="0"/>
              <a:t>internacionalización</a:t>
            </a:r>
            <a:r>
              <a:rPr lang="es-ES" sz="5000" dirty="0"/>
              <a:t> de la novela hispanoamericana.</a:t>
            </a:r>
          </a:p>
          <a:p>
            <a:pPr algn="ctr">
              <a:buNone/>
            </a:pPr>
            <a:endParaRPr lang="es-ES" sz="5000" dirty="0"/>
          </a:p>
          <a:p>
            <a:pPr algn="ctr">
              <a:buNone/>
            </a:pPr>
            <a:r>
              <a:rPr lang="es-ES" sz="5000" dirty="0"/>
              <a:t>	En 1962 se publicaba en España </a:t>
            </a:r>
            <a:r>
              <a:rPr lang="es-ES" sz="5000" b="1" i="1" dirty="0"/>
              <a:t>La ciudad y los perros </a:t>
            </a:r>
            <a:r>
              <a:rPr lang="es-ES" sz="5000" dirty="0"/>
              <a:t>de Vargas Llosa.</a:t>
            </a:r>
          </a:p>
          <a:p>
            <a:pPr algn="ctr">
              <a:buNone/>
            </a:pPr>
            <a:endParaRPr lang="es-ES" sz="5000" dirty="0"/>
          </a:p>
          <a:p>
            <a:pPr algn="ctr">
              <a:buNone/>
            </a:pPr>
            <a:r>
              <a:rPr lang="es-ES" sz="5000" dirty="0"/>
              <a:t>	En 1967 llegaba </a:t>
            </a:r>
            <a:r>
              <a:rPr lang="es-ES" sz="5000" b="1" i="1" dirty="0"/>
              <a:t>Cien años de soledad </a:t>
            </a:r>
            <a:r>
              <a:rPr lang="es-ES" sz="5000" dirty="0"/>
              <a:t>de García Márquez. Por esas fechas, aparecen asimismo novelas como </a:t>
            </a:r>
            <a:r>
              <a:rPr lang="es-ES" sz="5000" b="1" dirty="0"/>
              <a:t> </a:t>
            </a:r>
            <a:r>
              <a:rPr lang="es-ES" sz="5000" i="1" dirty="0"/>
              <a:t>Sobre héroes y tumbas  </a:t>
            </a:r>
            <a:r>
              <a:rPr lang="es-ES" sz="5000" dirty="0"/>
              <a:t>de Sábato</a:t>
            </a:r>
            <a:r>
              <a:rPr lang="es-ES" sz="5000" b="1" dirty="0"/>
              <a:t>, </a:t>
            </a:r>
            <a:r>
              <a:rPr lang="es-ES" sz="5000" i="1" dirty="0"/>
              <a:t>El astillero </a:t>
            </a:r>
            <a:r>
              <a:rPr lang="es-ES" sz="5000" dirty="0"/>
              <a:t> de </a:t>
            </a:r>
            <a:r>
              <a:rPr lang="es-ES" sz="5000" dirty="0" err="1"/>
              <a:t>Oneti</a:t>
            </a:r>
            <a:r>
              <a:rPr lang="es-ES" sz="5000" dirty="0"/>
              <a:t>, </a:t>
            </a:r>
            <a:r>
              <a:rPr lang="es-ES" sz="5000" b="1" dirty="0"/>
              <a:t> </a:t>
            </a:r>
            <a:r>
              <a:rPr lang="es-ES" sz="5000" i="1" dirty="0"/>
              <a:t>El siglo de las luces  </a:t>
            </a:r>
            <a:r>
              <a:rPr lang="es-ES" sz="5000" dirty="0"/>
              <a:t>de Carpentier, </a:t>
            </a:r>
            <a:r>
              <a:rPr lang="es-ES" sz="5000" i="1" dirty="0"/>
              <a:t>La muerte de Artemio Cruz</a:t>
            </a:r>
            <a:r>
              <a:rPr lang="es-ES" sz="5000" b="1" dirty="0"/>
              <a:t>  </a:t>
            </a:r>
            <a:r>
              <a:rPr lang="es-ES" sz="5000" dirty="0"/>
              <a:t>de Carlos Fuentes, </a:t>
            </a:r>
            <a:r>
              <a:rPr lang="es-ES" sz="5000" i="1" dirty="0"/>
              <a:t>Rayuela</a:t>
            </a:r>
            <a:r>
              <a:rPr lang="es-ES" sz="5000" b="1" dirty="0"/>
              <a:t> </a:t>
            </a:r>
            <a:r>
              <a:rPr lang="es-ES" sz="5000" dirty="0"/>
              <a:t>de Cortázar, </a:t>
            </a:r>
            <a:r>
              <a:rPr lang="es-ES" sz="5000" i="1" dirty="0"/>
              <a:t>Paraíso</a:t>
            </a:r>
            <a:r>
              <a:rPr lang="es-ES" sz="5000" dirty="0"/>
              <a:t>  de </a:t>
            </a:r>
            <a:r>
              <a:rPr lang="es-ES" sz="5000" dirty="0" err="1"/>
              <a:t>Lezema</a:t>
            </a:r>
            <a:r>
              <a:rPr lang="es-ES" sz="5000" dirty="0"/>
              <a:t> Lima etc. </a:t>
            </a: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F6CF4092-6BCE-4472-9A89-51AFC0B124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@madomba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2200" b="1" dirty="0"/>
              <a:t>4ª: Última generación</a:t>
            </a:r>
            <a:br>
              <a:rPr lang="es-ES" sz="2200" b="1" dirty="0"/>
            </a:br>
            <a:r>
              <a:rPr lang="es-ES" sz="2200" dirty="0"/>
              <a:t>	</a:t>
            </a:r>
            <a:r>
              <a:rPr lang="es-ES" sz="2200" b="1" dirty="0">
                <a:solidFill>
                  <a:schemeClr val="accent6">
                    <a:lumMod val="75000"/>
                  </a:schemeClr>
                </a:solidFill>
              </a:rPr>
              <a:t>LA ÚLTIMA NARRATIVA: LA ÉPOCA DEL POSBOOM</a:t>
            </a:r>
            <a:endParaRPr lang="es-ES" sz="22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ctr"/>
            <a:r>
              <a:rPr lang="es-ES" sz="3400" dirty="0"/>
              <a:t>Evolución del realismo mágico</a:t>
            </a:r>
          </a:p>
          <a:p>
            <a:pPr algn="ctr"/>
            <a:r>
              <a:rPr lang="es-ES" sz="3400" dirty="0"/>
              <a:t>Humor e ironía</a:t>
            </a:r>
          </a:p>
          <a:p>
            <a:pPr algn="ctr"/>
            <a:r>
              <a:rPr lang="es-ES" sz="3400" dirty="0"/>
              <a:t>Referencias literarias</a:t>
            </a:r>
          </a:p>
          <a:p>
            <a:pPr algn="ctr"/>
            <a:r>
              <a:rPr lang="es-ES" sz="3400" dirty="0"/>
              <a:t>Referencias cinematográficas</a:t>
            </a:r>
          </a:p>
          <a:p>
            <a:pPr algn="ctr"/>
            <a:r>
              <a:rPr lang="es-ES" sz="3400" dirty="0"/>
              <a:t>Elaboración lingüística</a:t>
            </a:r>
          </a:p>
          <a:p>
            <a:pPr>
              <a:buNone/>
            </a:pPr>
            <a:endParaRPr lang="es-ES" dirty="0"/>
          </a:p>
          <a:p>
            <a:pPr algn="ctr">
              <a:buNone/>
            </a:pPr>
            <a:r>
              <a:rPr lang="es-ES" dirty="0"/>
              <a:t>	A partir de 1980: la última narrativa. Se ha llamado la época del </a:t>
            </a:r>
            <a:r>
              <a:rPr lang="es-ES" dirty="0" err="1"/>
              <a:t>posboom</a:t>
            </a:r>
            <a:r>
              <a:rPr lang="es-ES" dirty="0"/>
              <a:t>. En esta etapa se incluyen las novelas de </a:t>
            </a:r>
            <a:r>
              <a:rPr lang="es-ES" b="1" dirty="0"/>
              <a:t>Isabel Allende.</a:t>
            </a:r>
            <a:endParaRPr lang="es-ES" dirty="0"/>
          </a:p>
          <a:p>
            <a:pPr algn="ctr">
              <a:buNone/>
            </a:pPr>
            <a:endParaRPr lang="es-ES" dirty="0"/>
          </a:p>
          <a:p>
            <a:pPr algn="ctr">
              <a:buNone/>
            </a:pPr>
            <a:r>
              <a:rPr lang="es-ES" i="1" dirty="0"/>
              <a:t>	</a:t>
            </a:r>
            <a:r>
              <a:rPr lang="es-ES" i="1" dirty="0">
                <a:solidFill>
                  <a:schemeClr val="accent6">
                    <a:lumMod val="75000"/>
                  </a:schemeClr>
                </a:solidFill>
              </a:rPr>
              <a:t>La casa de los espíritus </a:t>
            </a:r>
            <a:r>
              <a:rPr lang="es-ES" dirty="0">
                <a:solidFill>
                  <a:schemeClr val="accent6">
                    <a:lumMod val="75000"/>
                  </a:schemeClr>
                </a:solidFill>
              </a:rPr>
              <a:t>es una novela que refleja la profunda renovación que ha experimentado la novela en el </a:t>
            </a:r>
            <a:r>
              <a:rPr lang="es-ES" dirty="0" err="1">
                <a:solidFill>
                  <a:schemeClr val="accent6">
                    <a:lumMod val="75000"/>
                  </a:schemeClr>
                </a:solidFill>
              </a:rPr>
              <a:t>s.XX</a:t>
            </a:r>
            <a:r>
              <a:rPr lang="es-ES" dirty="0">
                <a:solidFill>
                  <a:schemeClr val="accent6">
                    <a:lumMod val="75000"/>
                  </a:schemeClr>
                </a:solidFill>
              </a:rPr>
              <a:t> y que presenta una estrecha relación con la tendencia del realismo mágico y con el contexto histórico- social de Hispanoamérica</a:t>
            </a: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0A5D0CFB-78EC-4A29-9354-E3CF79CF2E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@madomba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244</Words>
  <Application>Microsoft Office PowerPoint</Application>
  <PresentationFormat>Presentación en pantalla (4:3)</PresentationFormat>
  <Paragraphs>51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9" baseType="lpstr">
      <vt:lpstr>Arial</vt:lpstr>
      <vt:lpstr>Calibri</vt:lpstr>
      <vt:lpstr>Tema de Office</vt:lpstr>
      <vt:lpstr>LITERATURA HISPANOAMERICANA</vt:lpstr>
      <vt:lpstr>ETAPAS</vt:lpstr>
      <vt:lpstr>  1ª: La primara etapa aproximadamente hasta 1940 ó 1945:   LA PERVIVENCIA DEL REALISMO. LA NATURALEZA, LOS TEMAS SOCIALES Y LA NOVELA INDIGENISTA </vt:lpstr>
      <vt:lpstr> 2ª: Los comienzos de la renovación narrativa, con frutos cada vez más logrados entre 1945 y 1960.   LA SUPERACIÓN DEL REALISMO. EL “REALISMO MÁGICO” O “LO REAL MARAVILLOSO” </vt:lpstr>
      <vt:lpstr>  3ª: La consolidación y el esplendor de la nueva narrativa, a partir de 1960 :El boom de la novela hispanoamericana.   De 1960 a 1980: APOGEO O "BOOM” </vt:lpstr>
      <vt:lpstr>4ª: Última generación  LA ÚLTIMA NARRATIVA: LA ÉPOCA DEL POSBOOM</vt:lpstr>
    </vt:vector>
  </TitlesOfParts>
  <Company> 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LITERATURA HISPANOAMERICANA</dc:title>
  <dc:creator>PORTATIL1</dc:creator>
  <cp:lastModifiedBy>María Doménech Ballester</cp:lastModifiedBy>
  <cp:revision>5</cp:revision>
  <dcterms:created xsi:type="dcterms:W3CDTF">2011-04-04T04:30:15Z</dcterms:created>
  <dcterms:modified xsi:type="dcterms:W3CDTF">2018-03-16T07:58:32Z</dcterms:modified>
</cp:coreProperties>
</file>